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4" r:id="rId17"/>
    <p:sldId id="275" r:id="rId18"/>
    <p:sldId id="277" r:id="rId19"/>
    <p:sldId id="279" r:id="rId20"/>
    <p:sldId id="280" r:id="rId21"/>
    <p:sldId id="281" r:id="rId22"/>
    <p:sldId id="282" r:id="rId23"/>
    <p:sldId id="283" r:id="rId24"/>
    <p:sldId id="284" r:id="rId25"/>
    <p:sldId id="285" r:id="rId26"/>
    <p:sldId id="286" r:id="rId27"/>
    <p:sldId id="287" r:id="rId28"/>
    <p:sldId id="288"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F3E66B-9CA2-475F-AB87-CBEAD3AF1DC8}" type="datetimeFigureOut">
              <a:rPr lang="ru-RU" smtClean="0"/>
              <a:pPr/>
              <a:t>27.09.2017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B210F9-06FA-490E-B2A6-38F62EFA59F2}" type="slidenum">
              <a:rPr lang="ru-RU" smtClean="0"/>
              <a:pPr/>
              <a:t>‹#›</a:t>
            </a:fld>
            <a:endParaRPr lang="ru-RU"/>
          </a:p>
        </p:txBody>
      </p:sp>
    </p:spTree>
    <p:extLst>
      <p:ext uri="{BB962C8B-B14F-4D97-AF65-F5344CB8AC3E}">
        <p14:creationId xmlns:p14="http://schemas.microsoft.com/office/powerpoint/2010/main" xmlns="" val="184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53986-E980-4D26-B504-2D9789AC0DD6}" type="slidenum">
              <a:rPr lang="ru-RU"/>
              <a:pPr/>
              <a:t>3</a:t>
            </a:fld>
            <a:endParaRPr lang="ru-RU"/>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ru-RU"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D0A93-4EC6-4556-9D1F-D248CA8C4A8B}" type="slidenum">
              <a:rPr lang="ru-RU"/>
              <a:pPr/>
              <a:t>4</a:t>
            </a:fld>
            <a:endParaRPr lang="ru-RU"/>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pPr>
              <a:buFontTx/>
              <a:buChar char="•"/>
            </a:pPr>
            <a:r>
              <a:rPr lang="ru-RU"/>
              <a:t>*умение регулировать свои действия и свое поведение, умение восприниматьучебную задачу, внимательно, не перебивая слушать старшего, не вмешиваться в разговор старших; </a:t>
            </a:r>
          </a:p>
          <a:p>
            <a:pPr>
              <a:buFontTx/>
              <a:buChar char="•"/>
            </a:pPr>
            <a:r>
              <a:rPr lang="ru-RU"/>
              <a:t>*принимать точку зрения другого, умение взглянуть на себя со стороны, умение выслушивать одноклассников, адекватно реагировать на неудачу других;</a:t>
            </a:r>
          </a:p>
          <a:p>
            <a:pPr>
              <a:buFontTx/>
              <a:buChar char="•"/>
            </a:pPr>
            <a:r>
              <a:rPr lang="ru-RU"/>
              <a:t>* Помощь от родителей должна быть  в форме совета, а не в виде приказа, навязывания своего мнения.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035B7-C890-421B-8E19-DCCC76CDE31F}" type="slidenum">
              <a:rPr lang="ru-RU"/>
              <a:pPr/>
              <a:t>44</a:t>
            </a:fld>
            <a:endParaRPr lang="ru-RU"/>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B2ADD7D-D815-4A21-85F8-1309F1C467D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1"/>
          </p:nvPr>
        </p:nvSpPr>
        <p:spPr>
          <a:xfrm>
            <a:off x="6553200" y="6248400"/>
            <a:ext cx="2133600" cy="457200"/>
          </a:xfrm>
        </p:spPr>
        <p:txBody>
          <a:bodyPr/>
          <a:lstStyle>
            <a:lvl1pPr>
              <a:defRPr/>
            </a:lvl1pPr>
          </a:lstStyle>
          <a:p>
            <a:fld id="{8FC64755-7230-4D7D-902B-940DB58C620F}" type="slidenum">
              <a:rPr lang="ru-RU"/>
              <a:pPr/>
              <a:t>‹#›</a:t>
            </a:fld>
            <a:endParaRPr lang="ru-RU"/>
          </a:p>
        </p:txBody>
      </p:sp>
      <p:sp>
        <p:nvSpPr>
          <p:cNvPr id="7" name="Дата 6"/>
          <p:cNvSpPr>
            <a:spLocks noGrp="1"/>
          </p:cNvSpPr>
          <p:nvPr>
            <p:ph type="dt" sz="half" idx="12"/>
          </p:nvPr>
        </p:nvSpPr>
        <p:spPr>
          <a:xfrm>
            <a:off x="457200" y="6245225"/>
            <a:ext cx="2133600" cy="476250"/>
          </a:xfrm>
        </p:spPr>
        <p:txBody>
          <a:bodyPr/>
          <a:lstStyle>
            <a:lvl1pPr>
              <a:defRPr/>
            </a:lvl1pPr>
          </a:lstStyle>
          <a:p>
            <a:endParaRPr lang="ru-RU"/>
          </a:p>
        </p:txBody>
      </p:sp>
    </p:spTree>
    <p:extLst>
      <p:ext uri="{BB962C8B-B14F-4D97-AF65-F5344CB8AC3E}">
        <p14:creationId xmlns:p14="http://schemas.microsoft.com/office/powerpoint/2010/main" xmlns="" val="210703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B2ADD7D-D815-4A21-85F8-1309F1C467D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B2ADD7D-D815-4A21-85F8-1309F1C467D2}"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B2ADD7D-D815-4A21-85F8-1309F1C467D2}"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2ADD7D-D815-4A21-85F8-1309F1C467D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26F9CC9-35DA-4820-8964-935B943D6909}"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B2ADD7D-D815-4A21-85F8-1309F1C467D2}"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6F9CC9-35DA-4820-8964-935B943D6909}" type="datetimeFigureOut">
              <a:rPr lang="ru-RU" smtClean="0"/>
              <a:pPr/>
              <a:t>27.09.2017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B2ADD7D-D815-4A21-85F8-1309F1C467D2}"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28" y="1142984"/>
            <a:ext cx="7215238" cy="1993919"/>
          </a:xfrm>
        </p:spPr>
        <p:txBody>
          <a:bodyPr>
            <a:normAutofit/>
          </a:bodyPr>
          <a:lstStyle/>
          <a:p>
            <a:pPr algn="ctr"/>
            <a:r>
              <a:rPr lang="ru-RU" sz="5400" b="1" dirty="0">
                <a:solidFill>
                  <a:srgbClr val="CC3300"/>
                </a:solidFill>
                <a:latin typeface="Times New Roman" pitchFamily="18" charset="0"/>
                <a:cs typeface="Times New Roman" pitchFamily="18" charset="0"/>
              </a:rPr>
              <a:t>Ваш ребёнок идет в школу</a:t>
            </a:r>
          </a:p>
        </p:txBody>
      </p:sp>
      <p:sp>
        <p:nvSpPr>
          <p:cNvPr id="2051" name="Rectangle 3"/>
          <p:cNvSpPr>
            <a:spLocks noGrp="1" noChangeArrowheads="1"/>
          </p:cNvSpPr>
          <p:nvPr>
            <p:ph type="subTitle" idx="1"/>
          </p:nvPr>
        </p:nvSpPr>
        <p:spPr>
          <a:xfrm>
            <a:off x="571472" y="3929066"/>
            <a:ext cx="8135937" cy="2159000"/>
          </a:xfrm>
        </p:spPr>
        <p:txBody>
          <a:bodyPr>
            <a:normAutofit lnSpcReduction="10000"/>
          </a:bodyPr>
          <a:lstStyle/>
          <a:p>
            <a:pPr algn="ctr">
              <a:lnSpc>
                <a:spcPct val="80000"/>
              </a:lnSpc>
            </a:pPr>
            <a:r>
              <a:rPr lang="ru-RU" sz="3600" dirty="0">
                <a:solidFill>
                  <a:srgbClr val="D60093"/>
                </a:solidFill>
                <a:latin typeface="Times New Roman" pitchFamily="18" charset="0"/>
                <a:cs typeface="Times New Roman" pitchFamily="18" charset="0"/>
              </a:rPr>
              <a:t>Советы и рекомендации </a:t>
            </a:r>
          </a:p>
          <a:p>
            <a:pPr algn="ctr">
              <a:lnSpc>
                <a:spcPct val="80000"/>
              </a:lnSpc>
            </a:pPr>
            <a:r>
              <a:rPr lang="ru-RU" sz="3600" dirty="0">
                <a:solidFill>
                  <a:srgbClr val="D60093"/>
                </a:solidFill>
                <a:latin typeface="Times New Roman" pitchFamily="18" charset="0"/>
                <a:cs typeface="Times New Roman" pitchFamily="18" charset="0"/>
              </a:rPr>
              <a:t>родителям будущих первоклассников, </a:t>
            </a:r>
          </a:p>
          <a:p>
            <a:pPr algn="ctr">
              <a:lnSpc>
                <a:spcPct val="80000"/>
              </a:lnSpc>
            </a:pPr>
            <a:r>
              <a:rPr lang="ru-RU" sz="3600" dirty="0">
                <a:solidFill>
                  <a:srgbClr val="D60093"/>
                </a:solidFill>
                <a:latin typeface="Times New Roman" pitchFamily="18" charset="0"/>
                <a:cs typeface="Times New Roman" pitchFamily="18" charset="0"/>
              </a:rPr>
              <a:t>а также ответы </a:t>
            </a:r>
          </a:p>
          <a:p>
            <a:pPr algn="ctr">
              <a:lnSpc>
                <a:spcPct val="80000"/>
              </a:lnSpc>
            </a:pPr>
            <a:r>
              <a:rPr lang="ru-RU" sz="3600" dirty="0">
                <a:solidFill>
                  <a:srgbClr val="D60093"/>
                </a:solidFill>
                <a:latin typeface="Times New Roman" pitchFamily="18" charset="0"/>
                <a:cs typeface="Times New Roman" pitchFamily="18" charset="0"/>
              </a:rPr>
              <a:t>на часто задаваемые вопросы.</a:t>
            </a:r>
          </a:p>
        </p:txBody>
      </p:sp>
    </p:spTree>
    <p:extLst>
      <p:ext uri="{BB962C8B-B14F-4D97-AF65-F5344CB8AC3E}">
        <p14:creationId xmlns:p14="http://schemas.microsoft.com/office/powerpoint/2010/main" xmlns="" val="209824337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457200"/>
            <a:ext cx="8229600" cy="1371600"/>
          </a:xfrm>
        </p:spPr>
        <p:txBody>
          <a:bodyPr/>
          <a:lstStyle/>
          <a:p>
            <a:pPr algn="ctr"/>
            <a:r>
              <a:rPr lang="ru-RU" b="1">
                <a:solidFill>
                  <a:srgbClr val="D60093"/>
                </a:solidFill>
              </a:rPr>
              <a:t>Подготовка к чтению</a:t>
            </a:r>
            <a:r>
              <a:rPr lang="ru-RU">
                <a:solidFill>
                  <a:srgbClr val="D60093"/>
                </a:solidFill>
              </a:rPr>
              <a:t>:</a:t>
            </a:r>
          </a:p>
        </p:txBody>
      </p:sp>
      <p:sp>
        <p:nvSpPr>
          <p:cNvPr id="43011" name="Rectangle 3"/>
          <p:cNvSpPr>
            <a:spLocks noGrp="1" noChangeArrowheads="1"/>
          </p:cNvSpPr>
          <p:nvPr>
            <p:ph type="body" sz="half" idx="4294967295"/>
          </p:nvPr>
        </p:nvSpPr>
        <p:spPr>
          <a:xfrm>
            <a:off x="428596" y="1928802"/>
            <a:ext cx="8435975" cy="3886200"/>
          </a:xfrm>
        </p:spPr>
        <p:txBody>
          <a:bodyPr/>
          <a:lstStyle/>
          <a:p>
            <a:pPr>
              <a:lnSpc>
                <a:spcPct val="110000"/>
              </a:lnSpc>
            </a:pPr>
            <a:r>
              <a:rPr lang="ru-RU" sz="2400" dirty="0">
                <a:solidFill>
                  <a:schemeClr val="tx1"/>
                </a:solidFill>
              </a:rPr>
              <a:t>6-7 летний малыш должен знать все печатные буквы алфавита, но многие могут слитно читать слоги, а некоторые - и целые тексты. </a:t>
            </a:r>
          </a:p>
          <a:p>
            <a:pPr>
              <a:lnSpc>
                <a:spcPct val="110000"/>
              </a:lnSpc>
            </a:pPr>
            <a:r>
              <a:rPr lang="ru-RU" sz="2400" dirty="0">
                <a:solidFill>
                  <a:schemeClr val="tx1"/>
                </a:solidFill>
              </a:rPr>
              <a:t>Несмотря на такую разную подготовку, </a:t>
            </a:r>
            <a:r>
              <a:rPr lang="ru-RU" sz="2400" b="1" dirty="0">
                <a:solidFill>
                  <a:schemeClr val="tx1"/>
                </a:solidFill>
              </a:rPr>
              <a:t>все дети устают от процесса чтения очень быстро</a:t>
            </a:r>
            <a:r>
              <a:rPr lang="ru-RU" sz="2400" dirty="0">
                <a:solidFill>
                  <a:schemeClr val="tx1"/>
                </a:solidFill>
              </a:rPr>
              <a:t>. Чередуйте это занятие с отдыхом. Пусть ребёнок "погримасничает" перед зеркалом, произнося чётко и громко звуки, отдельно и плавно. Это развивает артикуляционный аппарат.</a:t>
            </a:r>
          </a:p>
          <a:p>
            <a:pPr>
              <a:lnSpc>
                <a:spcPct val="110000"/>
              </a:lnSpc>
            </a:pPr>
            <a:r>
              <a:rPr lang="ru-RU" sz="2400" dirty="0">
                <a:solidFill>
                  <a:schemeClr val="tx1"/>
                </a:solidFill>
              </a:rPr>
              <a:t>Поиграйте в скороговорки.</a:t>
            </a:r>
          </a:p>
          <a:p>
            <a:pPr>
              <a:lnSpc>
                <a:spcPct val="90000"/>
              </a:lnSpc>
            </a:pPr>
            <a:endParaRPr lang="ru-RU" sz="2400" dirty="0"/>
          </a:p>
        </p:txBody>
      </p:sp>
    </p:spTree>
    <p:extLst>
      <p:ext uri="{BB962C8B-B14F-4D97-AF65-F5344CB8AC3E}">
        <p14:creationId xmlns:p14="http://schemas.microsoft.com/office/powerpoint/2010/main" xmlns="" val="26138475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up)">
                                      <p:cBhvr>
                                        <p:cTn id="7" dur="50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up)">
                                      <p:cBhvr>
                                        <p:cTn id="12" dur="50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up)">
                                      <p:cBhvr>
                                        <p:cTn id="17" dur="5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996950" y="457200"/>
            <a:ext cx="8147050" cy="1244600"/>
          </a:xfrm>
        </p:spPr>
        <p:txBody>
          <a:bodyPr/>
          <a:lstStyle/>
          <a:p>
            <a:pPr algn="ctr"/>
            <a:r>
              <a:rPr lang="ru-RU" b="1">
                <a:solidFill>
                  <a:srgbClr val="D60093"/>
                </a:solidFill>
              </a:rPr>
              <a:t>Подготовка к письму</a:t>
            </a:r>
            <a:r>
              <a:rPr lang="ru-RU" sz="4800">
                <a:solidFill>
                  <a:srgbClr val="D60093"/>
                </a:solidFill>
              </a:rPr>
              <a:t>:</a:t>
            </a:r>
          </a:p>
        </p:txBody>
      </p:sp>
      <p:sp>
        <p:nvSpPr>
          <p:cNvPr id="44035" name="Rectangle 3"/>
          <p:cNvSpPr>
            <a:spLocks noGrp="1" noChangeArrowheads="1"/>
          </p:cNvSpPr>
          <p:nvPr>
            <p:ph type="body" sz="half" idx="4294967295"/>
          </p:nvPr>
        </p:nvSpPr>
        <p:spPr>
          <a:xfrm>
            <a:off x="0" y="1981200"/>
            <a:ext cx="8496300" cy="4327525"/>
          </a:xfrm>
        </p:spPr>
        <p:txBody>
          <a:bodyPr/>
          <a:lstStyle/>
          <a:p>
            <a:pPr>
              <a:lnSpc>
                <a:spcPct val="110000"/>
              </a:lnSpc>
            </a:pPr>
            <a:r>
              <a:rPr lang="ru-RU" sz="2400" dirty="0">
                <a:solidFill>
                  <a:schemeClr val="tx1"/>
                </a:solidFill>
              </a:rPr>
              <a:t>ручку ребёнок должен брать правильно и разогретыми пальцами. Раскраски замените </a:t>
            </a:r>
            <a:r>
              <a:rPr lang="ru-RU" sz="2400" dirty="0">
                <a:solidFill>
                  <a:srgbClr val="00B050"/>
                </a:solidFill>
              </a:rPr>
              <a:t>обведением по трафарету и штриховкой.</a:t>
            </a:r>
            <a:r>
              <a:rPr lang="ru-RU" sz="2400" dirty="0"/>
              <a:t> </a:t>
            </a:r>
            <a:r>
              <a:rPr lang="ru-RU" sz="2400" dirty="0">
                <a:solidFill>
                  <a:schemeClr val="tx1"/>
                </a:solidFill>
              </a:rPr>
              <a:t>Линия должна быть направлена сверху вниз, справа налево, а если она кривая, то против часовой стрелки. Расстояние между линиями 0,5 см - это основной принцип нашего письменного алфавита. Запомните, дети также устают от этих занятий, как и от чтения.</a:t>
            </a:r>
          </a:p>
          <a:p>
            <a:pPr>
              <a:lnSpc>
                <a:spcPct val="110000"/>
              </a:lnSpc>
            </a:pPr>
            <a:r>
              <a:rPr lang="ru-RU" sz="2400" dirty="0">
                <a:solidFill>
                  <a:schemeClr val="tx1"/>
                </a:solidFill>
              </a:rPr>
              <a:t>Помните о «мышечной памяти»: учите сразу все делать правильно.</a:t>
            </a:r>
          </a:p>
          <a:p>
            <a:pPr>
              <a:lnSpc>
                <a:spcPct val="90000"/>
              </a:lnSpc>
            </a:pPr>
            <a:endParaRPr lang="ru-RU" sz="2400" dirty="0"/>
          </a:p>
        </p:txBody>
      </p:sp>
    </p:spTree>
    <p:extLst>
      <p:ext uri="{BB962C8B-B14F-4D97-AF65-F5344CB8AC3E}">
        <p14:creationId xmlns:p14="http://schemas.microsoft.com/office/powerpoint/2010/main" xmlns="" val="10988126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up)">
                                      <p:cBhvr>
                                        <p:cTn id="7" dur="50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up)">
                                      <p:cBhvr>
                                        <p:cTn id="12" dur="50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ru-RU" b="1">
                <a:solidFill>
                  <a:srgbClr val="D60093"/>
                </a:solidFill>
              </a:rPr>
              <a:t>Подготовка к грамматике</a:t>
            </a:r>
            <a:r>
              <a:rPr lang="ru-RU">
                <a:solidFill>
                  <a:srgbClr val="D60093"/>
                </a:solidFill>
              </a:rPr>
              <a:t>:</a:t>
            </a:r>
          </a:p>
        </p:txBody>
      </p:sp>
      <p:sp>
        <p:nvSpPr>
          <p:cNvPr id="45059" name="Rectangle 3"/>
          <p:cNvSpPr>
            <a:spLocks noGrp="1" noChangeArrowheads="1"/>
          </p:cNvSpPr>
          <p:nvPr>
            <p:ph idx="1"/>
          </p:nvPr>
        </p:nvSpPr>
        <p:spPr>
          <a:xfrm>
            <a:off x="457200" y="1600200"/>
            <a:ext cx="8229600" cy="5257800"/>
          </a:xfrm>
        </p:spPr>
        <p:txBody>
          <a:bodyPr/>
          <a:lstStyle/>
          <a:p>
            <a:r>
              <a:rPr lang="ru-RU" sz="2800" dirty="0">
                <a:solidFill>
                  <a:schemeClr val="tx1"/>
                </a:solidFill>
              </a:rPr>
              <a:t>ребёнок может легко выделить в слове заданный звук, назвать в слове все звуки по порядку</a:t>
            </a:r>
            <a:r>
              <a:rPr lang="ru-RU" sz="2800" dirty="0"/>
              <a:t>. </a:t>
            </a:r>
            <a:r>
              <a:rPr lang="ru-RU" sz="2800" dirty="0">
                <a:solidFill>
                  <a:srgbClr val="00B050"/>
                </a:solidFill>
              </a:rPr>
              <a:t>Не путайте букву со звуком! </a:t>
            </a:r>
            <a:r>
              <a:rPr lang="ru-RU" sz="2800" dirty="0">
                <a:solidFill>
                  <a:schemeClr val="tx1"/>
                </a:solidFill>
              </a:rPr>
              <a:t>(Звук мы слышим, букву пишем.) В тексте он так же может назвать количество предложений. Он умеет отвечать на вопросы "кто", "что" и сам их задавать. То есть 6-7 летний </a:t>
            </a:r>
            <a:r>
              <a:rPr lang="ru-RU" sz="2800" dirty="0">
                <a:solidFill>
                  <a:srgbClr val="00B050"/>
                </a:solidFill>
              </a:rPr>
              <a:t>ребёнок способен расчленить речь на отдельные грамматические единицы</a:t>
            </a:r>
            <a:r>
              <a:rPr lang="ru-RU" sz="2800" dirty="0">
                <a:solidFill>
                  <a:srgbClr val="CC3300"/>
                </a:solidFill>
              </a:rPr>
              <a:t>.</a:t>
            </a:r>
            <a:r>
              <a:rPr lang="ru-RU" sz="2800" dirty="0"/>
              <a:t> </a:t>
            </a:r>
            <a:r>
              <a:rPr lang="ru-RU" sz="2800" dirty="0">
                <a:solidFill>
                  <a:schemeClr val="tx1"/>
                </a:solidFill>
              </a:rPr>
              <a:t>Поощряйте его умение наблюдать, сравнивать, исправлять, уточнять свою речь. Общайтесь с ним!</a:t>
            </a:r>
          </a:p>
          <a:p>
            <a:endParaRPr lang="ru-RU" sz="2400" dirty="0"/>
          </a:p>
        </p:txBody>
      </p:sp>
    </p:spTree>
    <p:extLst>
      <p:ext uri="{BB962C8B-B14F-4D97-AF65-F5344CB8AC3E}">
        <p14:creationId xmlns:p14="http://schemas.microsoft.com/office/powerpoint/2010/main" xmlns="" val="32574999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up)">
                                      <p:cBhvr>
                                        <p:cTn id="7" dur="50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523875"/>
          </a:xfrm>
        </p:spPr>
        <p:txBody>
          <a:bodyPr>
            <a:normAutofit fontScale="90000"/>
          </a:bodyPr>
          <a:lstStyle/>
          <a:p>
            <a:pPr algn="ctr"/>
            <a:r>
              <a:rPr lang="ru-RU" b="1">
                <a:solidFill>
                  <a:srgbClr val="D60093"/>
                </a:solidFill>
              </a:rPr>
              <a:t>Подготовка к математике</a:t>
            </a:r>
            <a:r>
              <a:rPr lang="ru-RU">
                <a:solidFill>
                  <a:srgbClr val="D60093"/>
                </a:solidFill>
              </a:rPr>
              <a:t>:</a:t>
            </a:r>
          </a:p>
        </p:txBody>
      </p:sp>
      <p:sp>
        <p:nvSpPr>
          <p:cNvPr id="46083" name="Rectangle 3"/>
          <p:cNvSpPr>
            <a:spLocks noGrp="1" noChangeArrowheads="1"/>
          </p:cNvSpPr>
          <p:nvPr>
            <p:ph idx="1"/>
          </p:nvPr>
        </p:nvSpPr>
        <p:spPr>
          <a:xfrm>
            <a:off x="457200" y="1700213"/>
            <a:ext cx="8229600" cy="5157787"/>
          </a:xfrm>
        </p:spPr>
        <p:txBody>
          <a:bodyPr/>
          <a:lstStyle/>
          <a:p>
            <a:pPr>
              <a:lnSpc>
                <a:spcPct val="110000"/>
              </a:lnSpc>
            </a:pPr>
            <a:r>
              <a:rPr lang="ru-RU" sz="2800" dirty="0">
                <a:solidFill>
                  <a:schemeClr val="tx1"/>
                </a:solidFill>
              </a:rPr>
              <a:t>успешность в этом предмете зависит от освоения и умения </a:t>
            </a:r>
            <a:r>
              <a:rPr lang="ru-RU" sz="2800" dirty="0">
                <a:solidFill>
                  <a:srgbClr val="00B050"/>
                </a:solidFill>
              </a:rPr>
              <a:t>двигаться в трёхмерном пространстве</a:t>
            </a:r>
            <a:r>
              <a:rPr lang="ru-RU" sz="2800" dirty="0">
                <a:solidFill>
                  <a:srgbClr val="CC3300"/>
                </a:solidFill>
              </a:rPr>
              <a:t>.</a:t>
            </a:r>
            <a:r>
              <a:rPr lang="ru-RU" sz="2800" dirty="0"/>
              <a:t> </a:t>
            </a:r>
            <a:r>
              <a:rPr lang="ru-RU" sz="2800" dirty="0">
                <a:solidFill>
                  <a:schemeClr val="tx1"/>
                </a:solidFill>
              </a:rPr>
              <a:t>Поэтому помогите ребёнку свободно владеть такими понятиями: "вверх-вниз", "вправо-влево", "прямо, по кругу, наискосок", "</a:t>
            </a:r>
            <a:r>
              <a:rPr lang="ru-RU" sz="2800" dirty="0" err="1">
                <a:solidFill>
                  <a:schemeClr val="tx1"/>
                </a:solidFill>
              </a:rPr>
              <a:t>больше-меньше</a:t>
            </a:r>
            <a:r>
              <a:rPr lang="ru-RU" sz="2800" dirty="0">
                <a:solidFill>
                  <a:schemeClr val="tx1"/>
                </a:solidFill>
              </a:rPr>
              <a:t>", "</a:t>
            </a:r>
            <a:r>
              <a:rPr lang="ru-RU" sz="2800" dirty="0" err="1">
                <a:solidFill>
                  <a:schemeClr val="tx1"/>
                </a:solidFill>
              </a:rPr>
              <a:t>старше-моложе</a:t>
            </a:r>
            <a:r>
              <a:rPr lang="ru-RU" sz="2800" dirty="0">
                <a:solidFill>
                  <a:schemeClr val="tx1"/>
                </a:solidFill>
              </a:rPr>
              <a:t>", "горизонтально-вертикально" и т.д., </a:t>
            </a:r>
            <a:r>
              <a:rPr lang="ru-RU" sz="2800" dirty="0">
                <a:solidFill>
                  <a:srgbClr val="00B050"/>
                </a:solidFill>
              </a:rPr>
              <a:t>объединять предметы в группы по одному признаку, сравнивать, владеть счётом в пределах 10.</a:t>
            </a:r>
          </a:p>
          <a:p>
            <a:pPr>
              <a:lnSpc>
                <a:spcPct val="110000"/>
              </a:lnSpc>
            </a:pPr>
            <a:endParaRPr lang="ru-RU" sz="2800" dirty="0">
              <a:solidFill>
                <a:srgbClr val="CC3300"/>
              </a:solidFill>
            </a:endParaRPr>
          </a:p>
        </p:txBody>
      </p:sp>
    </p:spTree>
    <p:extLst>
      <p:ext uri="{BB962C8B-B14F-4D97-AF65-F5344CB8AC3E}">
        <p14:creationId xmlns:p14="http://schemas.microsoft.com/office/powerpoint/2010/main" xmlns="" val="12178225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up)">
                                      <p:cBhvr>
                                        <p:cTn id="7" dur="50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457200"/>
            <a:ext cx="8077200" cy="1101725"/>
          </a:xfrm>
        </p:spPr>
        <p:txBody>
          <a:bodyPr/>
          <a:lstStyle/>
          <a:p>
            <a:pPr algn="ctr"/>
            <a:r>
              <a:rPr lang="ru-RU" b="1" u="sng">
                <a:solidFill>
                  <a:srgbClr val="D60093"/>
                </a:solidFill>
              </a:rPr>
              <a:t>Запомните</a:t>
            </a:r>
            <a:r>
              <a:rPr lang="ru-RU" u="sng">
                <a:solidFill>
                  <a:srgbClr val="D60093"/>
                </a:solidFill>
              </a:rPr>
              <a:t>:</a:t>
            </a:r>
          </a:p>
        </p:txBody>
      </p:sp>
      <p:sp>
        <p:nvSpPr>
          <p:cNvPr id="47107" name="Rectangle 3"/>
          <p:cNvSpPr>
            <a:spLocks noGrp="1" noChangeArrowheads="1"/>
          </p:cNvSpPr>
          <p:nvPr>
            <p:ph type="body" sz="half" idx="1"/>
          </p:nvPr>
        </p:nvSpPr>
        <p:spPr>
          <a:xfrm>
            <a:off x="468313" y="1628775"/>
            <a:ext cx="8351837" cy="4824413"/>
          </a:xfrm>
        </p:spPr>
        <p:txBody>
          <a:bodyPr/>
          <a:lstStyle/>
          <a:p>
            <a:pPr>
              <a:lnSpc>
                <a:spcPct val="90000"/>
              </a:lnSpc>
            </a:pPr>
            <a:r>
              <a:rPr lang="ru-RU" sz="2400" dirty="0">
                <a:solidFill>
                  <a:schemeClr val="tx1"/>
                </a:solidFill>
              </a:rPr>
              <a:t>При подготовке к школе вы должны оставаться для вашего ребёнка </a:t>
            </a:r>
            <a:r>
              <a:rPr lang="ru-RU" sz="2400" dirty="0">
                <a:solidFill>
                  <a:srgbClr val="00B050"/>
                </a:solidFill>
              </a:rPr>
              <a:t>любящим и понимающим родителем </a:t>
            </a:r>
            <a:r>
              <a:rPr lang="ru-RU" sz="2400" dirty="0">
                <a:solidFill>
                  <a:schemeClr val="tx1"/>
                </a:solidFill>
              </a:rPr>
              <a:t>и не брать на себя роль учителя! </a:t>
            </a:r>
            <a:r>
              <a:rPr lang="ru-RU" sz="2400" dirty="0">
                <a:solidFill>
                  <a:srgbClr val="00B050"/>
                </a:solidFill>
              </a:rPr>
              <a:t>Ребёнок охотно делает только то, что у него получается, </a:t>
            </a:r>
            <a:r>
              <a:rPr lang="ru-RU" sz="2400" b="1" dirty="0">
                <a:solidFill>
                  <a:srgbClr val="00B050"/>
                </a:solidFill>
              </a:rPr>
              <a:t>поэтому он не может быть ленивым</a:t>
            </a:r>
            <a:r>
              <a:rPr lang="ru-RU" sz="2400" dirty="0">
                <a:solidFill>
                  <a:srgbClr val="CC3300"/>
                </a:solidFill>
              </a:rPr>
              <a:t>.</a:t>
            </a:r>
          </a:p>
          <a:p>
            <a:pPr>
              <a:lnSpc>
                <a:spcPct val="90000"/>
              </a:lnSpc>
            </a:pPr>
            <a:r>
              <a:rPr lang="ru-RU" sz="2400" dirty="0">
                <a:solidFill>
                  <a:schemeClr val="tx1"/>
                </a:solidFill>
              </a:rPr>
              <a:t>Постарайтесь достижения ребёнка </a:t>
            </a:r>
            <a:r>
              <a:rPr lang="ru-RU" sz="2400" dirty="0">
                <a:solidFill>
                  <a:srgbClr val="00B050"/>
                </a:solidFill>
              </a:rPr>
              <a:t>не сравнивать </a:t>
            </a:r>
            <a:r>
              <a:rPr lang="ru-RU" sz="2400" dirty="0">
                <a:solidFill>
                  <a:schemeClr val="tx1"/>
                </a:solidFill>
              </a:rPr>
              <a:t>ни со своими, ни с достижениями старшего брата, ни одноклассников (не озвучивайте это при ребёнке, даже если они в его пользу!).</a:t>
            </a:r>
          </a:p>
          <a:p>
            <a:pPr>
              <a:lnSpc>
                <a:spcPct val="90000"/>
              </a:lnSpc>
            </a:pPr>
            <a:r>
              <a:rPr lang="ru-RU" sz="2400" dirty="0">
                <a:solidFill>
                  <a:schemeClr val="tx1"/>
                </a:solidFill>
              </a:rPr>
              <a:t>Ваша любовь и терпение будут служить гарантом уверенного продвижения в учёбе для вашего малыша.</a:t>
            </a:r>
          </a:p>
          <a:p>
            <a:pPr>
              <a:lnSpc>
                <a:spcPct val="90000"/>
              </a:lnSpc>
            </a:pPr>
            <a:endParaRPr lang="ru-RU" sz="2400" dirty="0"/>
          </a:p>
        </p:txBody>
      </p:sp>
      <p:pic>
        <p:nvPicPr>
          <p:cNvPr id="47108" name="Picture 6" descr="1f4"/>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885113" y="549275"/>
            <a:ext cx="781050" cy="9525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8823962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up)">
                                      <p:cBhvr>
                                        <p:cTn id="7" dur="50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up)">
                                      <p:cBhvr>
                                        <p:cTn id="12" dur="50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wipe(up)">
                                      <p:cBhvr>
                                        <p:cTn id="17" dur="50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ctrTitle" idx="4294967295"/>
          </p:nvPr>
        </p:nvSpPr>
        <p:spPr>
          <a:xfrm>
            <a:off x="1071539" y="2130425"/>
            <a:ext cx="7072362" cy="1470025"/>
          </a:xfrm>
        </p:spPr>
        <p:txBody>
          <a:bodyPr>
            <a:normAutofit fontScale="90000"/>
          </a:bodyPr>
          <a:lstStyle/>
          <a:p>
            <a:pPr algn="ctr"/>
            <a:r>
              <a:rPr lang="ru-RU" sz="5200" b="1" dirty="0">
                <a:solidFill>
                  <a:srgbClr val="D60093"/>
                </a:solidFill>
              </a:rPr>
              <a:t>Часто задаваемые вопросы</a:t>
            </a:r>
          </a:p>
        </p:txBody>
      </p:sp>
    </p:spTree>
    <p:extLst>
      <p:ext uri="{BB962C8B-B14F-4D97-AF65-F5344CB8AC3E}">
        <p14:creationId xmlns:p14="http://schemas.microsoft.com/office/powerpoint/2010/main" xmlns="" val="209628681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692150"/>
            <a:ext cx="8893175" cy="631825"/>
          </a:xfrm>
        </p:spPr>
        <p:txBody>
          <a:bodyPr>
            <a:normAutofit fontScale="90000"/>
          </a:bodyPr>
          <a:lstStyle/>
          <a:p>
            <a:pPr algn="ctr"/>
            <a:r>
              <a:rPr lang="ru-RU" sz="4000" b="1">
                <a:solidFill>
                  <a:srgbClr val="D60093"/>
                </a:solidFill>
              </a:rPr>
              <a:t>В </a:t>
            </a:r>
            <a:r>
              <a:rPr lang="ru-RU" sz="3600" b="1">
                <a:solidFill>
                  <a:srgbClr val="D60093"/>
                </a:solidFill>
              </a:rPr>
              <a:t>соответствии с программой подготовительной группы д/с ребенок при записи в 1 класс должен:</a:t>
            </a:r>
            <a:br>
              <a:rPr lang="ru-RU" sz="3600" b="1">
                <a:solidFill>
                  <a:srgbClr val="D60093"/>
                </a:solidFill>
              </a:rPr>
            </a:br>
            <a:endParaRPr lang="ru-RU" sz="3600" b="1">
              <a:solidFill>
                <a:srgbClr val="D60093"/>
              </a:solidFill>
            </a:endParaRPr>
          </a:p>
        </p:txBody>
      </p:sp>
      <p:sp>
        <p:nvSpPr>
          <p:cNvPr id="48131" name="Rectangle 3"/>
          <p:cNvSpPr>
            <a:spLocks noGrp="1" noChangeArrowheads="1"/>
          </p:cNvSpPr>
          <p:nvPr>
            <p:ph idx="1"/>
          </p:nvPr>
        </p:nvSpPr>
        <p:spPr>
          <a:xfrm>
            <a:off x="179388" y="1844675"/>
            <a:ext cx="8964612" cy="5013325"/>
          </a:xfrm>
        </p:spPr>
        <p:txBody>
          <a:bodyPr/>
          <a:lstStyle/>
          <a:p>
            <a:r>
              <a:rPr lang="ru-RU" sz="2400" dirty="0">
                <a:solidFill>
                  <a:schemeClr val="tx1"/>
                </a:solidFill>
              </a:rPr>
              <a:t>Знать свое имя и фамилию, адрес, имена членов семьи. </a:t>
            </a:r>
          </a:p>
          <a:p>
            <a:r>
              <a:rPr lang="ru-RU" sz="2400" dirty="0">
                <a:solidFill>
                  <a:schemeClr val="tx1"/>
                </a:solidFill>
              </a:rPr>
              <a:t>Знать времена года, названия месяцев, дней недели, уметь различать цвета. </a:t>
            </a:r>
          </a:p>
          <a:p>
            <a:r>
              <a:rPr lang="ru-RU" sz="2400" dirty="0">
                <a:solidFill>
                  <a:schemeClr val="tx1"/>
                </a:solidFill>
              </a:rPr>
              <a:t>Уметь пересчитывать группы предметов в пределах 10. </a:t>
            </a:r>
          </a:p>
          <a:p>
            <a:r>
              <a:rPr lang="ru-RU" sz="2400" dirty="0">
                <a:solidFill>
                  <a:schemeClr val="tx1"/>
                </a:solidFill>
              </a:rPr>
              <a:t>Уметь увеличивать или уменьшать группу предметов на заданное количество (решение задач с группами предметов),уравнивать множество предметов. </a:t>
            </a:r>
          </a:p>
          <a:p>
            <a:r>
              <a:rPr lang="ru-RU" sz="2400" dirty="0">
                <a:solidFill>
                  <a:schemeClr val="tx1"/>
                </a:solidFill>
              </a:rPr>
              <a:t>Уметь сравнивать группы предметов -   больше, меньше или равно. </a:t>
            </a:r>
          </a:p>
          <a:p>
            <a:r>
              <a:rPr lang="ru-RU" sz="2400" dirty="0">
                <a:solidFill>
                  <a:schemeClr val="tx1"/>
                </a:solidFill>
              </a:rPr>
              <a:t>Уметь объединять предметы в группы: мебель, транспорт, одежда, обувь, растения, животные и</a:t>
            </a:r>
            <a:r>
              <a:rPr lang="ru-RU" sz="2800" dirty="0">
                <a:solidFill>
                  <a:schemeClr val="tx1"/>
                </a:solidFill>
              </a:rPr>
              <a:t> т. д.</a:t>
            </a:r>
          </a:p>
        </p:txBody>
      </p:sp>
    </p:spTree>
    <p:extLst>
      <p:ext uri="{BB962C8B-B14F-4D97-AF65-F5344CB8AC3E}">
        <p14:creationId xmlns:p14="http://schemas.microsoft.com/office/powerpoint/2010/main" xmlns="" val="26612870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0"/>
                                        <p:tgtEl>
                                          <p:spTgt spid="48131">
                                            <p:txEl>
                                              <p:pRg st="0" end="0"/>
                                            </p:txEl>
                                          </p:spTgt>
                                        </p:tgtEl>
                                      </p:cBhvr>
                                    </p:animEffect>
                                    <p:anim calcmode="lin" valueType="num">
                                      <p:cBhvr>
                                        <p:cTn id="8" dur="5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8131">
                                            <p:txEl>
                                              <p:pRg st="1" end="1"/>
                                            </p:txEl>
                                          </p:spTgt>
                                        </p:tgtEl>
                                        <p:attrNameLst>
                                          <p:attrName>style.visibility</p:attrName>
                                        </p:attrNameLst>
                                      </p:cBhvr>
                                      <p:to>
                                        <p:strVal val="visible"/>
                                      </p:to>
                                    </p:set>
                                    <p:animEffect transition="in" filter="fade">
                                      <p:cBhvr>
                                        <p:cTn id="14" dur="5000"/>
                                        <p:tgtEl>
                                          <p:spTgt spid="48131">
                                            <p:txEl>
                                              <p:pRg st="1" end="1"/>
                                            </p:txEl>
                                          </p:spTgt>
                                        </p:tgtEl>
                                      </p:cBhvr>
                                    </p:animEffect>
                                    <p:anim calcmode="lin" valueType="num">
                                      <p:cBhvr>
                                        <p:cTn id="15" dur="50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48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8131">
                                            <p:txEl>
                                              <p:pRg st="2" end="2"/>
                                            </p:txEl>
                                          </p:spTgt>
                                        </p:tgtEl>
                                        <p:attrNameLst>
                                          <p:attrName>style.visibility</p:attrName>
                                        </p:attrNameLst>
                                      </p:cBhvr>
                                      <p:to>
                                        <p:strVal val="visible"/>
                                      </p:to>
                                    </p:set>
                                    <p:animEffect transition="in" filter="fade">
                                      <p:cBhvr>
                                        <p:cTn id="21" dur="5000"/>
                                        <p:tgtEl>
                                          <p:spTgt spid="48131">
                                            <p:txEl>
                                              <p:pRg st="2" end="2"/>
                                            </p:txEl>
                                          </p:spTgt>
                                        </p:tgtEl>
                                      </p:cBhvr>
                                    </p:animEffect>
                                    <p:anim calcmode="lin" valueType="num">
                                      <p:cBhvr>
                                        <p:cTn id="22" dur="5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48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8131">
                                            <p:txEl>
                                              <p:pRg st="3" end="3"/>
                                            </p:txEl>
                                          </p:spTgt>
                                        </p:tgtEl>
                                        <p:attrNameLst>
                                          <p:attrName>style.visibility</p:attrName>
                                        </p:attrNameLst>
                                      </p:cBhvr>
                                      <p:to>
                                        <p:strVal val="visible"/>
                                      </p:to>
                                    </p:set>
                                    <p:animEffect transition="in" filter="fade">
                                      <p:cBhvr>
                                        <p:cTn id="28" dur="5000"/>
                                        <p:tgtEl>
                                          <p:spTgt spid="48131">
                                            <p:txEl>
                                              <p:pRg st="3" end="3"/>
                                            </p:txEl>
                                          </p:spTgt>
                                        </p:tgtEl>
                                      </p:cBhvr>
                                    </p:animEffect>
                                    <p:anim calcmode="lin" valueType="num">
                                      <p:cBhvr>
                                        <p:cTn id="29" dur="50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48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8131">
                                            <p:txEl>
                                              <p:pRg st="4" end="4"/>
                                            </p:txEl>
                                          </p:spTgt>
                                        </p:tgtEl>
                                        <p:attrNameLst>
                                          <p:attrName>style.visibility</p:attrName>
                                        </p:attrNameLst>
                                      </p:cBhvr>
                                      <p:to>
                                        <p:strVal val="visible"/>
                                      </p:to>
                                    </p:set>
                                    <p:animEffect transition="in" filter="fade">
                                      <p:cBhvr>
                                        <p:cTn id="35" dur="5000"/>
                                        <p:tgtEl>
                                          <p:spTgt spid="48131">
                                            <p:txEl>
                                              <p:pRg st="4" end="4"/>
                                            </p:txEl>
                                          </p:spTgt>
                                        </p:tgtEl>
                                      </p:cBhvr>
                                    </p:animEffect>
                                    <p:anim calcmode="lin" valueType="num">
                                      <p:cBhvr>
                                        <p:cTn id="36" dur="5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37" dur="5000" fill="hold"/>
                                        <p:tgtEl>
                                          <p:spTgt spid="481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8131">
                                            <p:txEl>
                                              <p:pRg st="5" end="5"/>
                                            </p:txEl>
                                          </p:spTgt>
                                        </p:tgtEl>
                                        <p:attrNameLst>
                                          <p:attrName>style.visibility</p:attrName>
                                        </p:attrNameLst>
                                      </p:cBhvr>
                                      <p:to>
                                        <p:strVal val="visible"/>
                                      </p:to>
                                    </p:set>
                                    <p:animEffect transition="in" filter="fade">
                                      <p:cBhvr>
                                        <p:cTn id="42" dur="5000"/>
                                        <p:tgtEl>
                                          <p:spTgt spid="48131">
                                            <p:txEl>
                                              <p:pRg st="5" end="5"/>
                                            </p:txEl>
                                          </p:spTgt>
                                        </p:tgtEl>
                                      </p:cBhvr>
                                    </p:animEffect>
                                    <p:anim calcmode="lin" valueType="num">
                                      <p:cBhvr>
                                        <p:cTn id="43" dur="5000" fill="hold"/>
                                        <p:tgtEl>
                                          <p:spTgt spid="48131">
                                            <p:txEl>
                                              <p:pRg st="5" end="5"/>
                                            </p:txEl>
                                          </p:spTgt>
                                        </p:tgtEl>
                                        <p:attrNameLst>
                                          <p:attrName>ppt_x</p:attrName>
                                        </p:attrNameLst>
                                      </p:cBhvr>
                                      <p:tavLst>
                                        <p:tav tm="0">
                                          <p:val>
                                            <p:strVal val="#ppt_x"/>
                                          </p:val>
                                        </p:tav>
                                        <p:tav tm="100000">
                                          <p:val>
                                            <p:strVal val="#ppt_x"/>
                                          </p:val>
                                        </p:tav>
                                      </p:tavLst>
                                    </p:anim>
                                    <p:anim calcmode="lin" valueType="num">
                                      <p:cBhvr>
                                        <p:cTn id="44" dur="5000" fill="hold"/>
                                        <p:tgtEl>
                                          <p:spTgt spid="481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flipV="1">
            <a:off x="-180975" y="188913"/>
            <a:ext cx="9324975" cy="71437"/>
          </a:xfrm>
        </p:spPr>
        <p:txBody>
          <a:bodyPr>
            <a:normAutofit fontScale="90000"/>
          </a:bodyPr>
          <a:lstStyle/>
          <a:p>
            <a:pPr algn="ctr"/>
            <a:r>
              <a:rPr lang="ru-RU" sz="2800">
                <a:solidFill>
                  <a:srgbClr val="D60093"/>
                </a:solidFill>
              </a:rPr>
              <a:t/>
            </a:r>
            <a:br>
              <a:rPr lang="ru-RU" sz="2800">
                <a:solidFill>
                  <a:srgbClr val="D60093"/>
                </a:solidFill>
              </a:rPr>
            </a:br>
            <a:endParaRPr lang="ru-RU" sz="2800">
              <a:solidFill>
                <a:srgbClr val="D60093"/>
              </a:solidFill>
            </a:endParaRPr>
          </a:p>
        </p:txBody>
      </p:sp>
      <p:sp>
        <p:nvSpPr>
          <p:cNvPr id="49155" name="Rectangle 3"/>
          <p:cNvSpPr>
            <a:spLocks noGrp="1" noChangeArrowheads="1"/>
          </p:cNvSpPr>
          <p:nvPr>
            <p:ph idx="1"/>
          </p:nvPr>
        </p:nvSpPr>
        <p:spPr>
          <a:xfrm>
            <a:off x="500034" y="1071546"/>
            <a:ext cx="7929618" cy="5354654"/>
          </a:xfrm>
        </p:spPr>
        <p:txBody>
          <a:bodyPr/>
          <a:lstStyle/>
          <a:p>
            <a:pPr>
              <a:lnSpc>
                <a:spcPct val="90000"/>
              </a:lnSpc>
            </a:pPr>
            <a:r>
              <a:rPr lang="ru-RU" sz="2400" dirty="0">
                <a:solidFill>
                  <a:schemeClr val="tx1"/>
                </a:solidFill>
              </a:rPr>
              <a:t>Уметь находить в группе предметов лишний </a:t>
            </a:r>
          </a:p>
          <a:p>
            <a:pPr>
              <a:lnSpc>
                <a:spcPct val="90000"/>
              </a:lnSpc>
              <a:buFont typeface="Wingdings" pitchFamily="2" charset="2"/>
              <a:buNone/>
            </a:pPr>
            <a:r>
              <a:rPr lang="ru-RU" sz="2400" dirty="0">
                <a:solidFill>
                  <a:schemeClr val="tx1"/>
                </a:solidFill>
              </a:rPr>
              <a:t>(из группы «Одежда» убрать цветок)</a:t>
            </a:r>
            <a:r>
              <a:rPr lang="ru-RU" sz="2400" i="1" dirty="0">
                <a:solidFill>
                  <a:schemeClr val="tx1"/>
                </a:solidFill>
              </a:rPr>
              <a:t> </a:t>
            </a:r>
            <a:endParaRPr lang="ru-RU" sz="2400" dirty="0">
              <a:solidFill>
                <a:schemeClr val="tx1"/>
              </a:solidFill>
            </a:endParaRPr>
          </a:p>
          <a:p>
            <a:pPr>
              <a:lnSpc>
                <a:spcPct val="90000"/>
              </a:lnSpc>
            </a:pPr>
            <a:r>
              <a:rPr lang="ru-RU" sz="2400" dirty="0">
                <a:solidFill>
                  <a:schemeClr val="tx1"/>
                </a:solidFill>
              </a:rPr>
              <a:t>Уметь высказывать свое мнение, построив законченное предложение</a:t>
            </a:r>
          </a:p>
          <a:p>
            <a:pPr>
              <a:lnSpc>
                <a:spcPct val="90000"/>
              </a:lnSpc>
            </a:pPr>
            <a:r>
              <a:rPr lang="ru-RU" sz="2400" dirty="0">
                <a:solidFill>
                  <a:schemeClr val="tx1"/>
                </a:solidFill>
              </a:rPr>
              <a:t>Иметь элементарные представления об окружающем мире: о профессиях, о предметах живой и неживой природы, о правилах поведения в общественных местах </a:t>
            </a:r>
          </a:p>
          <a:p>
            <a:pPr>
              <a:lnSpc>
                <a:spcPct val="90000"/>
              </a:lnSpc>
            </a:pPr>
            <a:r>
              <a:rPr lang="ru-RU" sz="2400" dirty="0">
                <a:solidFill>
                  <a:schemeClr val="tx1"/>
                </a:solidFill>
              </a:rPr>
              <a:t>Иметь пространственные представления: право-лево, вверх-вниз, под, над, из-за, из-под чего-либо </a:t>
            </a:r>
          </a:p>
          <a:p>
            <a:pPr>
              <a:lnSpc>
                <a:spcPct val="90000"/>
              </a:lnSpc>
            </a:pPr>
            <a:r>
              <a:rPr lang="ru-RU" sz="2400" dirty="0">
                <a:solidFill>
                  <a:schemeClr val="tx1"/>
                </a:solidFill>
              </a:rPr>
              <a:t>Уметь культурно общаться с другими детьми </a:t>
            </a:r>
          </a:p>
          <a:p>
            <a:pPr>
              <a:lnSpc>
                <a:spcPct val="90000"/>
              </a:lnSpc>
            </a:pPr>
            <a:r>
              <a:rPr lang="ru-RU" sz="2400" dirty="0">
                <a:solidFill>
                  <a:schemeClr val="tx1"/>
                </a:solidFill>
              </a:rPr>
              <a:t>Слушать старших и выполнять их распоряжения</a:t>
            </a:r>
          </a:p>
          <a:p>
            <a:pPr>
              <a:lnSpc>
                <a:spcPct val="90000"/>
              </a:lnSpc>
            </a:pPr>
            <a:endParaRPr lang="ru-RU" sz="2800" dirty="0"/>
          </a:p>
        </p:txBody>
      </p:sp>
    </p:spTree>
    <p:extLst>
      <p:ext uri="{BB962C8B-B14F-4D97-AF65-F5344CB8AC3E}">
        <p14:creationId xmlns:p14="http://schemas.microsoft.com/office/powerpoint/2010/main" xmlns="" val="34126067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0"/>
                                        <p:tgtEl>
                                          <p:spTgt spid="49155">
                                            <p:txEl>
                                              <p:pRg st="0" end="0"/>
                                            </p:txEl>
                                          </p:spTgt>
                                        </p:tgtEl>
                                      </p:cBhvr>
                                    </p:animEffect>
                                    <p:anim calcmode="lin" valueType="num">
                                      <p:cBhvr>
                                        <p:cTn id="8" dur="5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155">
                                            <p:txEl>
                                              <p:pRg st="1" end="1"/>
                                            </p:txEl>
                                          </p:spTgt>
                                        </p:tgtEl>
                                        <p:attrNameLst>
                                          <p:attrName>style.visibility</p:attrName>
                                        </p:attrNameLst>
                                      </p:cBhvr>
                                      <p:to>
                                        <p:strVal val="visible"/>
                                      </p:to>
                                    </p:set>
                                    <p:animEffect transition="in" filter="fade">
                                      <p:cBhvr>
                                        <p:cTn id="14" dur="5000"/>
                                        <p:tgtEl>
                                          <p:spTgt spid="49155">
                                            <p:txEl>
                                              <p:pRg st="1" end="1"/>
                                            </p:txEl>
                                          </p:spTgt>
                                        </p:tgtEl>
                                      </p:cBhvr>
                                    </p:animEffect>
                                    <p:anim calcmode="lin" valueType="num">
                                      <p:cBhvr>
                                        <p:cTn id="15" dur="5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491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9155">
                                            <p:txEl>
                                              <p:pRg st="2" end="2"/>
                                            </p:txEl>
                                          </p:spTgt>
                                        </p:tgtEl>
                                        <p:attrNameLst>
                                          <p:attrName>style.visibility</p:attrName>
                                        </p:attrNameLst>
                                      </p:cBhvr>
                                      <p:to>
                                        <p:strVal val="visible"/>
                                      </p:to>
                                    </p:set>
                                    <p:animEffect transition="in" filter="fade">
                                      <p:cBhvr>
                                        <p:cTn id="21" dur="5000"/>
                                        <p:tgtEl>
                                          <p:spTgt spid="49155">
                                            <p:txEl>
                                              <p:pRg st="2" end="2"/>
                                            </p:txEl>
                                          </p:spTgt>
                                        </p:tgtEl>
                                      </p:cBhvr>
                                    </p:animEffect>
                                    <p:anim calcmode="lin" valueType="num">
                                      <p:cBhvr>
                                        <p:cTn id="22" dur="5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491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9155">
                                            <p:txEl>
                                              <p:pRg st="3" end="3"/>
                                            </p:txEl>
                                          </p:spTgt>
                                        </p:tgtEl>
                                        <p:attrNameLst>
                                          <p:attrName>style.visibility</p:attrName>
                                        </p:attrNameLst>
                                      </p:cBhvr>
                                      <p:to>
                                        <p:strVal val="visible"/>
                                      </p:to>
                                    </p:set>
                                    <p:animEffect transition="in" filter="fade">
                                      <p:cBhvr>
                                        <p:cTn id="28" dur="5000"/>
                                        <p:tgtEl>
                                          <p:spTgt spid="49155">
                                            <p:txEl>
                                              <p:pRg st="3" end="3"/>
                                            </p:txEl>
                                          </p:spTgt>
                                        </p:tgtEl>
                                      </p:cBhvr>
                                    </p:animEffect>
                                    <p:anim calcmode="lin" valueType="num">
                                      <p:cBhvr>
                                        <p:cTn id="29" dur="50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491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9155">
                                            <p:txEl>
                                              <p:pRg st="4" end="4"/>
                                            </p:txEl>
                                          </p:spTgt>
                                        </p:tgtEl>
                                        <p:attrNameLst>
                                          <p:attrName>style.visibility</p:attrName>
                                        </p:attrNameLst>
                                      </p:cBhvr>
                                      <p:to>
                                        <p:strVal val="visible"/>
                                      </p:to>
                                    </p:set>
                                    <p:animEffect transition="in" filter="fade">
                                      <p:cBhvr>
                                        <p:cTn id="35" dur="5000"/>
                                        <p:tgtEl>
                                          <p:spTgt spid="49155">
                                            <p:txEl>
                                              <p:pRg st="4" end="4"/>
                                            </p:txEl>
                                          </p:spTgt>
                                        </p:tgtEl>
                                      </p:cBhvr>
                                    </p:animEffect>
                                    <p:anim calcmode="lin" valueType="num">
                                      <p:cBhvr>
                                        <p:cTn id="36" dur="50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p:cTn id="37" dur="5000" fill="hold"/>
                                        <p:tgtEl>
                                          <p:spTgt spid="491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9155">
                                            <p:txEl>
                                              <p:pRg st="5" end="5"/>
                                            </p:txEl>
                                          </p:spTgt>
                                        </p:tgtEl>
                                        <p:attrNameLst>
                                          <p:attrName>style.visibility</p:attrName>
                                        </p:attrNameLst>
                                      </p:cBhvr>
                                      <p:to>
                                        <p:strVal val="visible"/>
                                      </p:to>
                                    </p:set>
                                    <p:animEffect transition="in" filter="fade">
                                      <p:cBhvr>
                                        <p:cTn id="42" dur="5000"/>
                                        <p:tgtEl>
                                          <p:spTgt spid="49155">
                                            <p:txEl>
                                              <p:pRg st="5" end="5"/>
                                            </p:txEl>
                                          </p:spTgt>
                                        </p:tgtEl>
                                      </p:cBhvr>
                                    </p:animEffect>
                                    <p:anim calcmode="lin" valueType="num">
                                      <p:cBhvr>
                                        <p:cTn id="43" dur="50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p:cTn id="44" dur="5000" fill="hold"/>
                                        <p:tgtEl>
                                          <p:spTgt spid="491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9155">
                                            <p:txEl>
                                              <p:pRg st="6" end="6"/>
                                            </p:txEl>
                                          </p:spTgt>
                                        </p:tgtEl>
                                        <p:attrNameLst>
                                          <p:attrName>style.visibility</p:attrName>
                                        </p:attrNameLst>
                                      </p:cBhvr>
                                      <p:to>
                                        <p:strVal val="visible"/>
                                      </p:to>
                                    </p:set>
                                    <p:animEffect transition="in" filter="fade">
                                      <p:cBhvr>
                                        <p:cTn id="49" dur="5000"/>
                                        <p:tgtEl>
                                          <p:spTgt spid="49155">
                                            <p:txEl>
                                              <p:pRg st="6" end="6"/>
                                            </p:txEl>
                                          </p:spTgt>
                                        </p:tgtEl>
                                      </p:cBhvr>
                                    </p:animEffect>
                                    <p:anim calcmode="lin" valueType="num">
                                      <p:cBhvr>
                                        <p:cTn id="50" dur="50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p:cTn id="51" dur="5000" fill="hold"/>
                                        <p:tgtEl>
                                          <p:spTgt spid="491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457200"/>
            <a:ext cx="8229600" cy="1371600"/>
          </a:xfrm>
        </p:spPr>
        <p:txBody>
          <a:bodyPr/>
          <a:lstStyle/>
          <a:p>
            <a:pPr algn="ctr"/>
            <a:r>
              <a:rPr lang="ru-RU" sz="4000" b="1">
                <a:solidFill>
                  <a:srgbClr val="D60093"/>
                </a:solidFill>
              </a:rPr>
              <a:t>Обязательна ли школьная форма в 1 классе?</a:t>
            </a:r>
            <a:r>
              <a:rPr lang="ru-RU" sz="4000"/>
              <a:t> </a:t>
            </a:r>
          </a:p>
        </p:txBody>
      </p:sp>
      <p:sp>
        <p:nvSpPr>
          <p:cNvPr id="17411" name="Rectangle 3"/>
          <p:cNvSpPr>
            <a:spLocks noGrp="1" noChangeArrowheads="1"/>
          </p:cNvSpPr>
          <p:nvPr>
            <p:ph type="body" sz="half" idx="4294967295"/>
          </p:nvPr>
        </p:nvSpPr>
        <p:spPr>
          <a:xfrm>
            <a:off x="785786" y="2060575"/>
            <a:ext cx="7286676" cy="3886200"/>
          </a:xfrm>
        </p:spPr>
        <p:txBody>
          <a:bodyPr/>
          <a:lstStyle/>
          <a:p>
            <a:pPr>
              <a:lnSpc>
                <a:spcPct val="80000"/>
              </a:lnSpc>
              <a:buFont typeface="Wingdings" pitchFamily="2" charset="2"/>
              <a:buNone/>
            </a:pPr>
            <a:r>
              <a:rPr lang="ru-RU" sz="2400" dirty="0"/>
              <a:t>     </a:t>
            </a:r>
            <a:r>
              <a:rPr lang="ru-RU" sz="2400" dirty="0">
                <a:solidFill>
                  <a:srgbClr val="00B050"/>
                </a:solidFill>
              </a:rPr>
              <a:t>Да.</a:t>
            </a:r>
          </a:p>
          <a:p>
            <a:pPr algn="ctr">
              <a:lnSpc>
                <a:spcPct val="80000"/>
              </a:lnSpc>
            </a:pPr>
            <a:r>
              <a:rPr lang="ru-RU" sz="2400" dirty="0"/>
              <a:t> Форма дисциплинирует детей, является атрибутом, отличающим дошкольника от ученика. А именно об этом, как правило, и мечтают в первую очередь при поступлении в школу все дети - они теперь первоклассники. </a:t>
            </a:r>
          </a:p>
        </p:txBody>
      </p:sp>
    </p:spTree>
    <p:extLst>
      <p:ext uri="{BB962C8B-B14F-4D97-AF65-F5344CB8AC3E}">
        <p14:creationId xmlns:p14="http://schemas.microsoft.com/office/powerpoint/2010/main" xmlns="" val="9388133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3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3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ctr"/>
            <a:r>
              <a:rPr lang="ru-RU" sz="4000" b="1">
                <a:solidFill>
                  <a:srgbClr val="D60093"/>
                </a:solidFill>
                <a:latin typeface="Times New Roman" pitchFamily="18" charset="0"/>
              </a:rPr>
              <a:t>Существуют ли особенности в режиме дня первоклассников?</a:t>
            </a:r>
          </a:p>
        </p:txBody>
      </p:sp>
      <p:sp>
        <p:nvSpPr>
          <p:cNvPr id="20483" name="Rectangle 3"/>
          <p:cNvSpPr>
            <a:spLocks noGrp="1" noChangeArrowheads="1"/>
          </p:cNvSpPr>
          <p:nvPr>
            <p:ph idx="1"/>
          </p:nvPr>
        </p:nvSpPr>
        <p:spPr/>
        <p:txBody>
          <a:bodyPr/>
          <a:lstStyle/>
          <a:p>
            <a:r>
              <a:rPr lang="ru-RU"/>
              <a:t>Безусловно, у первоклассников должен быть особый режим дня. Уроки длятся 35 минут, в середине каждого урока проводятся 1-2 физкультурные минутки Первое время в расписании первоклассников всего 3 урока, чтобы им легче было привыкать к новому виду деятельности - учебной </a:t>
            </a:r>
          </a:p>
        </p:txBody>
      </p:sp>
    </p:spTree>
    <p:extLst>
      <p:ext uri="{BB962C8B-B14F-4D97-AF65-F5344CB8AC3E}">
        <p14:creationId xmlns:p14="http://schemas.microsoft.com/office/powerpoint/2010/main" xmlns="" val="18984723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up)">
                                      <p:cBhvr>
                                        <p:cTn id="7" dur="3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a:r>
              <a:rPr lang="ru-RU" sz="4000" b="1">
                <a:solidFill>
                  <a:srgbClr val="D60093"/>
                </a:solidFill>
              </a:rPr>
              <a:t>Критерии готовности ребёнка</a:t>
            </a:r>
            <a:br>
              <a:rPr lang="ru-RU" sz="4000" b="1">
                <a:solidFill>
                  <a:srgbClr val="D60093"/>
                </a:solidFill>
              </a:rPr>
            </a:br>
            <a:r>
              <a:rPr lang="ru-RU" sz="4000" b="1">
                <a:solidFill>
                  <a:srgbClr val="D60093"/>
                </a:solidFill>
              </a:rPr>
              <a:t> к школе</a:t>
            </a:r>
          </a:p>
        </p:txBody>
      </p:sp>
      <p:sp>
        <p:nvSpPr>
          <p:cNvPr id="6147" name="Rectangle 3"/>
          <p:cNvSpPr>
            <a:spLocks noGrp="1" noChangeArrowheads="1"/>
          </p:cNvSpPr>
          <p:nvPr>
            <p:ph idx="1"/>
          </p:nvPr>
        </p:nvSpPr>
        <p:spPr>
          <a:xfrm>
            <a:off x="687388" y="2317750"/>
            <a:ext cx="7927975" cy="3357563"/>
          </a:xfrm>
        </p:spPr>
        <p:txBody>
          <a:bodyPr/>
          <a:lstStyle/>
          <a:p>
            <a:pPr algn="ctr">
              <a:buFont typeface="Wingdings" pitchFamily="2" charset="2"/>
              <a:buNone/>
            </a:pPr>
            <a:r>
              <a:rPr lang="ru-RU" sz="3600" dirty="0">
                <a:solidFill>
                  <a:schemeClr val="tx1"/>
                </a:solidFill>
              </a:rPr>
              <a:t>Готовность к школе: </a:t>
            </a:r>
          </a:p>
          <a:p>
            <a:pPr>
              <a:buFont typeface="Wingdings" pitchFamily="2" charset="2"/>
              <a:buChar char="§"/>
            </a:pPr>
            <a:r>
              <a:rPr lang="ru-RU" sz="3600" dirty="0">
                <a:solidFill>
                  <a:schemeClr val="tx1"/>
                </a:solidFill>
              </a:rPr>
              <a:t>   физическая</a:t>
            </a:r>
          </a:p>
          <a:p>
            <a:pPr>
              <a:buFont typeface="Wingdings" pitchFamily="2" charset="2"/>
              <a:buChar char="§"/>
            </a:pPr>
            <a:r>
              <a:rPr lang="ru-RU" sz="3600" dirty="0">
                <a:solidFill>
                  <a:schemeClr val="tx1"/>
                </a:solidFill>
              </a:rPr>
              <a:t>   нравственная</a:t>
            </a:r>
          </a:p>
          <a:p>
            <a:pPr>
              <a:buFont typeface="Wingdings" pitchFamily="2" charset="2"/>
              <a:buChar char="§"/>
            </a:pPr>
            <a:r>
              <a:rPr lang="ru-RU" sz="3600" dirty="0">
                <a:solidFill>
                  <a:schemeClr val="tx1"/>
                </a:solidFill>
              </a:rPr>
              <a:t>   психологическая</a:t>
            </a:r>
          </a:p>
          <a:p>
            <a:pPr>
              <a:buFont typeface="Wingdings" pitchFamily="2" charset="2"/>
              <a:buChar char="§"/>
            </a:pPr>
            <a:r>
              <a:rPr lang="ru-RU" sz="3600" dirty="0">
                <a:solidFill>
                  <a:schemeClr val="tx1"/>
                </a:solidFill>
              </a:rPr>
              <a:t>   мыслительная</a:t>
            </a:r>
          </a:p>
          <a:p>
            <a:pPr algn="ctr">
              <a:buFont typeface="Wingdings" pitchFamily="2" charset="2"/>
              <a:buNone/>
            </a:pPr>
            <a:endParaRPr lang="ru-RU" sz="3600" dirty="0"/>
          </a:p>
        </p:txBody>
      </p:sp>
    </p:spTree>
    <p:extLst>
      <p:ext uri="{BB962C8B-B14F-4D97-AF65-F5344CB8AC3E}">
        <p14:creationId xmlns:p14="http://schemas.microsoft.com/office/powerpoint/2010/main" xmlns="" val="200244874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ctr"/>
            <a:r>
              <a:rPr lang="ru-RU" sz="4000" b="1">
                <a:solidFill>
                  <a:srgbClr val="D60093"/>
                </a:solidFill>
              </a:rPr>
              <a:t>Как питаются первоклассники в школе?</a:t>
            </a:r>
            <a:r>
              <a:rPr lang="ru-RU" sz="4000"/>
              <a:t> </a:t>
            </a:r>
          </a:p>
        </p:txBody>
      </p:sp>
      <p:sp>
        <p:nvSpPr>
          <p:cNvPr id="18435" name="Rectangle 3"/>
          <p:cNvSpPr>
            <a:spLocks noGrp="1" noChangeArrowheads="1"/>
          </p:cNvSpPr>
          <p:nvPr>
            <p:ph idx="1"/>
          </p:nvPr>
        </p:nvSpPr>
        <p:spPr>
          <a:xfrm>
            <a:off x="457200" y="2708275"/>
            <a:ext cx="8229600" cy="3159125"/>
          </a:xfrm>
        </p:spPr>
        <p:txBody>
          <a:bodyPr/>
          <a:lstStyle/>
          <a:p>
            <a:r>
              <a:rPr lang="ru-RU"/>
              <a:t>В нашей школе организовано горячее питание для всех учеников. Для некоторых учеников льготной категории питание бесплатное, для остальных платное. </a:t>
            </a:r>
          </a:p>
        </p:txBody>
      </p:sp>
    </p:spTree>
    <p:extLst>
      <p:ext uri="{BB962C8B-B14F-4D97-AF65-F5344CB8AC3E}">
        <p14:creationId xmlns:p14="http://schemas.microsoft.com/office/powerpoint/2010/main" xmlns="" val="32465816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3000"/>
                                        <p:tgtEl>
                                          <p:spTgt spid="18435">
                                            <p:txEl>
                                              <p:pRg st="0" end="0"/>
                                            </p:txEl>
                                          </p:spTgt>
                                        </p:tgtEl>
                                      </p:cBhvr>
                                    </p:animEffect>
                                    <p:anim calcmode="lin" valueType="num">
                                      <p:cBhvr>
                                        <p:cTn id="8" dur="3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9900" y="457200"/>
            <a:ext cx="8216900" cy="1244600"/>
          </a:xfrm>
        </p:spPr>
        <p:txBody>
          <a:bodyPr>
            <a:normAutofit fontScale="90000"/>
          </a:bodyPr>
          <a:lstStyle/>
          <a:p>
            <a:pPr algn="ctr"/>
            <a:r>
              <a:rPr lang="ru-RU" sz="4000" b="1">
                <a:solidFill>
                  <a:srgbClr val="D60093"/>
                </a:solidFill>
                <a:latin typeface="Times New Roman" pitchFamily="18" charset="0"/>
              </a:rPr>
              <a:t>Что необходимо приобрести ученику для 1 класса?</a:t>
            </a:r>
            <a:r>
              <a:rPr lang="ru-RU" sz="4000"/>
              <a:t> </a:t>
            </a:r>
          </a:p>
        </p:txBody>
      </p:sp>
      <p:sp>
        <p:nvSpPr>
          <p:cNvPr id="37891" name="Rectangle 3"/>
          <p:cNvSpPr>
            <a:spLocks noGrp="1" noChangeArrowheads="1"/>
          </p:cNvSpPr>
          <p:nvPr>
            <p:ph idx="1"/>
          </p:nvPr>
        </p:nvSpPr>
        <p:spPr>
          <a:xfrm>
            <a:off x="539750" y="1773238"/>
            <a:ext cx="8147050" cy="4895850"/>
          </a:xfrm>
        </p:spPr>
        <p:txBody>
          <a:bodyPr/>
          <a:lstStyle/>
          <a:p>
            <a:pPr marL="609600" indent="-609600">
              <a:lnSpc>
                <a:spcPct val="90000"/>
              </a:lnSpc>
              <a:buFont typeface="Wingdings" pitchFamily="2" charset="2"/>
              <a:buAutoNum type="arabicPeriod"/>
            </a:pPr>
            <a:r>
              <a:rPr lang="ru-RU" sz="2400" dirty="0">
                <a:solidFill>
                  <a:schemeClr val="tx1"/>
                </a:solidFill>
              </a:rPr>
              <a:t>Обложки для книг. </a:t>
            </a:r>
          </a:p>
          <a:p>
            <a:pPr marL="609600" indent="-609600">
              <a:lnSpc>
                <a:spcPct val="90000"/>
              </a:lnSpc>
              <a:buFont typeface="Wingdings" pitchFamily="2" charset="2"/>
              <a:buAutoNum type="arabicPeriod"/>
            </a:pPr>
            <a:r>
              <a:rPr lang="ru-RU" sz="2400" dirty="0">
                <a:solidFill>
                  <a:schemeClr val="tx1"/>
                </a:solidFill>
              </a:rPr>
              <a:t>Обложки для тетрадей. </a:t>
            </a:r>
          </a:p>
          <a:p>
            <a:pPr marL="609600" indent="-609600">
              <a:lnSpc>
                <a:spcPct val="90000"/>
              </a:lnSpc>
              <a:buFont typeface="Wingdings" pitchFamily="2" charset="2"/>
              <a:buAutoNum type="arabicPeriod"/>
            </a:pPr>
            <a:r>
              <a:rPr lang="ru-RU" sz="2400" dirty="0">
                <a:solidFill>
                  <a:schemeClr val="tx1"/>
                </a:solidFill>
              </a:rPr>
              <a:t>Тетради в клетку. </a:t>
            </a:r>
          </a:p>
          <a:p>
            <a:pPr marL="609600" indent="-609600">
              <a:lnSpc>
                <a:spcPct val="90000"/>
              </a:lnSpc>
              <a:buFont typeface="Wingdings" pitchFamily="2" charset="2"/>
              <a:buAutoNum type="arabicPeriod"/>
            </a:pPr>
            <a:r>
              <a:rPr lang="ru-RU" sz="2400" dirty="0">
                <a:solidFill>
                  <a:schemeClr val="tx1"/>
                </a:solidFill>
              </a:rPr>
              <a:t>Тетради в линейку (размер линейки зависит от УМК, по которому будет обучатся ребенок).</a:t>
            </a:r>
          </a:p>
          <a:p>
            <a:pPr marL="609600" indent="-609600">
              <a:lnSpc>
                <a:spcPct val="90000"/>
              </a:lnSpc>
              <a:buFont typeface="Wingdings" pitchFamily="2" charset="2"/>
              <a:buAutoNum type="arabicPeriod"/>
            </a:pPr>
            <a:r>
              <a:rPr lang="ru-RU" sz="2400" dirty="0">
                <a:solidFill>
                  <a:schemeClr val="tx1"/>
                </a:solidFill>
              </a:rPr>
              <a:t>Веер букв. Веер цифр. Набор геометрических фигур (необходимость покупки уточните у учителя)</a:t>
            </a:r>
          </a:p>
          <a:p>
            <a:pPr marL="609600" indent="-609600">
              <a:lnSpc>
                <a:spcPct val="90000"/>
              </a:lnSpc>
              <a:buFont typeface="Wingdings" pitchFamily="2" charset="2"/>
              <a:buAutoNum type="arabicPeriod"/>
            </a:pPr>
            <a:r>
              <a:rPr lang="ru-RU" sz="2400" dirty="0">
                <a:solidFill>
                  <a:schemeClr val="tx1"/>
                </a:solidFill>
              </a:rPr>
              <a:t>Счетные палочки. </a:t>
            </a:r>
          </a:p>
          <a:p>
            <a:pPr marL="609600" indent="-609600">
              <a:lnSpc>
                <a:spcPct val="90000"/>
              </a:lnSpc>
              <a:buFont typeface="Wingdings" pitchFamily="2" charset="2"/>
              <a:buAutoNum type="arabicPeriod"/>
            </a:pPr>
            <a:r>
              <a:rPr lang="ru-RU" sz="2400" dirty="0">
                <a:solidFill>
                  <a:schemeClr val="tx1"/>
                </a:solidFill>
              </a:rPr>
              <a:t>Линейка. </a:t>
            </a:r>
          </a:p>
          <a:p>
            <a:pPr marL="609600" indent="-609600">
              <a:lnSpc>
                <a:spcPct val="90000"/>
              </a:lnSpc>
              <a:buFont typeface="Wingdings" pitchFamily="2" charset="2"/>
              <a:buAutoNum type="arabicPeriod"/>
            </a:pPr>
            <a:r>
              <a:rPr lang="ru-RU" sz="2400" dirty="0">
                <a:solidFill>
                  <a:schemeClr val="tx1"/>
                </a:solidFill>
              </a:rPr>
              <a:t>Ручки (синяя, зеленая, красная).</a:t>
            </a:r>
          </a:p>
          <a:p>
            <a:pPr marL="609600" indent="-609600">
              <a:lnSpc>
                <a:spcPct val="90000"/>
              </a:lnSpc>
              <a:buFont typeface="Wingdings" pitchFamily="2" charset="2"/>
              <a:buAutoNum type="arabicPeriod"/>
            </a:pPr>
            <a:r>
              <a:rPr lang="ru-RU" sz="2400" dirty="0">
                <a:solidFill>
                  <a:schemeClr val="tx1"/>
                </a:solidFill>
              </a:rPr>
              <a:t>Простые карандаши.</a:t>
            </a:r>
          </a:p>
          <a:p>
            <a:pPr marL="609600" indent="-609600">
              <a:lnSpc>
                <a:spcPct val="90000"/>
              </a:lnSpc>
              <a:buFont typeface="Wingdings" pitchFamily="2" charset="2"/>
              <a:buAutoNum type="arabicPeriod"/>
            </a:pPr>
            <a:r>
              <a:rPr lang="ru-RU" sz="2400" dirty="0">
                <a:solidFill>
                  <a:schemeClr val="tx1"/>
                </a:solidFill>
              </a:rPr>
              <a:t>Закладки для</a:t>
            </a:r>
            <a:r>
              <a:rPr lang="ru-RU" sz="2400" i="1" dirty="0">
                <a:solidFill>
                  <a:schemeClr val="tx1"/>
                </a:solidFill>
              </a:rPr>
              <a:t> </a:t>
            </a:r>
            <a:r>
              <a:rPr lang="ru-RU" sz="2400" dirty="0">
                <a:solidFill>
                  <a:schemeClr val="tx1"/>
                </a:solidFill>
              </a:rPr>
              <a:t>книг.</a:t>
            </a:r>
          </a:p>
        </p:txBody>
      </p:sp>
    </p:spTree>
    <p:extLst>
      <p:ext uri="{BB962C8B-B14F-4D97-AF65-F5344CB8AC3E}">
        <p14:creationId xmlns:p14="http://schemas.microsoft.com/office/powerpoint/2010/main" xmlns="" val="17938466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20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wipe(left)">
                                      <p:cBhvr>
                                        <p:cTn id="12" dur="20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wipe(left)">
                                      <p:cBhvr>
                                        <p:cTn id="17" dur="20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wipe(left)">
                                      <p:cBhvr>
                                        <p:cTn id="22" dur="2000"/>
                                        <p:tgtEl>
                                          <p:spTgt spid="37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wipe(left)">
                                      <p:cBhvr>
                                        <p:cTn id="27" dur="2000"/>
                                        <p:tgtEl>
                                          <p:spTgt spid="378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wipe(left)">
                                      <p:cBhvr>
                                        <p:cTn id="32" dur="2000"/>
                                        <p:tgtEl>
                                          <p:spTgt spid="378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wipe(left)">
                                      <p:cBhvr>
                                        <p:cTn id="37" dur="2000"/>
                                        <p:tgtEl>
                                          <p:spTgt spid="378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891">
                                            <p:txEl>
                                              <p:pRg st="7" end="7"/>
                                            </p:txEl>
                                          </p:spTgt>
                                        </p:tgtEl>
                                        <p:attrNameLst>
                                          <p:attrName>style.visibility</p:attrName>
                                        </p:attrNameLst>
                                      </p:cBhvr>
                                      <p:to>
                                        <p:strVal val="visible"/>
                                      </p:to>
                                    </p:set>
                                    <p:animEffect transition="in" filter="wipe(left)">
                                      <p:cBhvr>
                                        <p:cTn id="42" dur="2000"/>
                                        <p:tgtEl>
                                          <p:spTgt spid="3789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7891">
                                            <p:txEl>
                                              <p:pRg st="8" end="8"/>
                                            </p:txEl>
                                          </p:spTgt>
                                        </p:tgtEl>
                                        <p:attrNameLst>
                                          <p:attrName>style.visibility</p:attrName>
                                        </p:attrNameLst>
                                      </p:cBhvr>
                                      <p:to>
                                        <p:strVal val="visible"/>
                                      </p:to>
                                    </p:set>
                                    <p:animEffect transition="in" filter="wipe(left)">
                                      <p:cBhvr>
                                        <p:cTn id="47" dur="2000"/>
                                        <p:tgtEl>
                                          <p:spTgt spid="3789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7891">
                                            <p:txEl>
                                              <p:pRg st="9" end="9"/>
                                            </p:txEl>
                                          </p:spTgt>
                                        </p:tgtEl>
                                        <p:attrNameLst>
                                          <p:attrName>style.visibility</p:attrName>
                                        </p:attrNameLst>
                                      </p:cBhvr>
                                      <p:to>
                                        <p:strVal val="visible"/>
                                      </p:to>
                                    </p:set>
                                    <p:animEffect transition="in" filter="wipe(left)">
                                      <p:cBhvr>
                                        <p:cTn id="52" dur="2000"/>
                                        <p:tgtEl>
                                          <p:spTgt spid="378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68313" y="765175"/>
            <a:ext cx="8229600" cy="5257800"/>
          </a:xfrm>
        </p:spPr>
        <p:txBody>
          <a:bodyPr>
            <a:normAutofit/>
          </a:bodyPr>
          <a:lstStyle/>
          <a:p>
            <a:pPr marL="609600" indent="-609600">
              <a:lnSpc>
                <a:spcPct val="80000"/>
              </a:lnSpc>
              <a:buFont typeface="Wingdings" pitchFamily="2" charset="2"/>
              <a:buAutoNum type="arabicPeriod" startAt="11"/>
            </a:pPr>
            <a:r>
              <a:rPr lang="ru-RU" sz="2400" dirty="0">
                <a:solidFill>
                  <a:schemeClr val="tx1"/>
                </a:solidFill>
              </a:rPr>
              <a:t>Цветная бумага. </a:t>
            </a:r>
          </a:p>
          <a:p>
            <a:pPr marL="609600" indent="-609600">
              <a:lnSpc>
                <a:spcPct val="80000"/>
              </a:lnSpc>
              <a:buFont typeface="Wingdings" pitchFamily="2" charset="2"/>
              <a:buAutoNum type="arabicPeriod" startAt="11"/>
            </a:pPr>
            <a:r>
              <a:rPr lang="ru-RU" sz="2400" dirty="0">
                <a:solidFill>
                  <a:schemeClr val="tx1"/>
                </a:solidFill>
              </a:rPr>
              <a:t>Цветной картон. </a:t>
            </a:r>
          </a:p>
          <a:p>
            <a:pPr marL="609600" indent="-609600">
              <a:lnSpc>
                <a:spcPct val="80000"/>
              </a:lnSpc>
              <a:buFont typeface="Wingdings" pitchFamily="2" charset="2"/>
              <a:buAutoNum type="arabicPeriod" startAt="11"/>
            </a:pPr>
            <a:r>
              <a:rPr lang="ru-RU" sz="2400" dirty="0">
                <a:solidFill>
                  <a:schemeClr val="tx1"/>
                </a:solidFill>
              </a:rPr>
              <a:t>Белая бумага. </a:t>
            </a:r>
          </a:p>
          <a:p>
            <a:pPr marL="609600" indent="-609600">
              <a:lnSpc>
                <a:spcPct val="80000"/>
              </a:lnSpc>
              <a:buFont typeface="Wingdings" pitchFamily="2" charset="2"/>
              <a:buAutoNum type="arabicPeriod" startAt="11"/>
            </a:pPr>
            <a:r>
              <a:rPr lang="ru-RU" sz="2400" dirty="0">
                <a:solidFill>
                  <a:schemeClr val="tx1"/>
                </a:solidFill>
              </a:rPr>
              <a:t>Ножницы с тупыми концами. </a:t>
            </a:r>
          </a:p>
          <a:p>
            <a:pPr marL="609600" indent="-609600">
              <a:lnSpc>
                <a:spcPct val="80000"/>
              </a:lnSpc>
              <a:buFont typeface="Wingdings" pitchFamily="2" charset="2"/>
              <a:buAutoNum type="arabicPeriod" startAt="11"/>
            </a:pPr>
            <a:r>
              <a:rPr lang="ru-RU" sz="2400" dirty="0">
                <a:solidFill>
                  <a:schemeClr val="tx1"/>
                </a:solidFill>
              </a:rPr>
              <a:t>Альбом для рисования, кисти (натуральные). </a:t>
            </a:r>
          </a:p>
          <a:p>
            <a:pPr marL="609600" indent="-609600">
              <a:lnSpc>
                <a:spcPct val="80000"/>
              </a:lnSpc>
              <a:buFont typeface="Wingdings" pitchFamily="2" charset="2"/>
              <a:buAutoNum type="arabicPeriod" startAt="11"/>
            </a:pPr>
            <a:r>
              <a:rPr lang="ru-RU" sz="2400" dirty="0">
                <a:solidFill>
                  <a:schemeClr val="tx1"/>
                </a:solidFill>
              </a:rPr>
              <a:t>Клей. </a:t>
            </a:r>
          </a:p>
          <a:p>
            <a:pPr marL="609600" indent="-609600">
              <a:lnSpc>
                <a:spcPct val="80000"/>
              </a:lnSpc>
              <a:buFont typeface="Wingdings" pitchFamily="2" charset="2"/>
              <a:buAutoNum type="arabicPeriod" startAt="11"/>
            </a:pPr>
            <a:r>
              <a:rPr lang="ru-RU" sz="2400" dirty="0">
                <a:solidFill>
                  <a:schemeClr val="tx1"/>
                </a:solidFill>
              </a:rPr>
              <a:t>Пластилин, дощечка, стеки.</a:t>
            </a:r>
          </a:p>
          <a:p>
            <a:pPr marL="609600" indent="-609600">
              <a:lnSpc>
                <a:spcPct val="80000"/>
              </a:lnSpc>
              <a:buFont typeface="Wingdings" pitchFamily="2" charset="2"/>
              <a:buAutoNum type="arabicPeriod" startAt="11"/>
            </a:pPr>
            <a:r>
              <a:rPr lang="ru-RU" sz="2400" dirty="0">
                <a:solidFill>
                  <a:schemeClr val="tx1"/>
                </a:solidFill>
              </a:rPr>
              <a:t>Цветные карандаши. </a:t>
            </a:r>
          </a:p>
          <a:p>
            <a:pPr marL="609600" indent="-609600">
              <a:lnSpc>
                <a:spcPct val="80000"/>
              </a:lnSpc>
              <a:buFont typeface="Wingdings" pitchFamily="2" charset="2"/>
              <a:buAutoNum type="arabicPeriod" startAt="11"/>
            </a:pPr>
            <a:r>
              <a:rPr lang="ru-RU" sz="2400" dirty="0">
                <a:solidFill>
                  <a:schemeClr val="tx1"/>
                </a:solidFill>
              </a:rPr>
              <a:t>Подставки для учебников.</a:t>
            </a:r>
          </a:p>
          <a:p>
            <a:pPr marL="609600" indent="-609600">
              <a:lnSpc>
                <a:spcPct val="80000"/>
              </a:lnSpc>
              <a:buFont typeface="Wingdings" pitchFamily="2" charset="2"/>
              <a:buAutoNum type="arabicPeriod" startAt="11"/>
            </a:pPr>
            <a:r>
              <a:rPr lang="ru-RU" sz="2400" dirty="0">
                <a:solidFill>
                  <a:schemeClr val="tx1"/>
                </a:solidFill>
              </a:rPr>
              <a:t>Спортивная форма и спортивная обувь.</a:t>
            </a:r>
          </a:p>
          <a:p>
            <a:pPr marL="609600" indent="-609600">
              <a:lnSpc>
                <a:spcPct val="80000"/>
              </a:lnSpc>
              <a:buFont typeface="Wingdings" pitchFamily="2" charset="2"/>
              <a:buAutoNum type="arabicPeriod" startAt="11"/>
            </a:pPr>
            <a:r>
              <a:rPr lang="ru-RU" sz="2400" dirty="0" smtClean="0">
                <a:solidFill>
                  <a:schemeClr val="tx1"/>
                </a:solidFill>
              </a:rPr>
              <a:t>Сменная обувь</a:t>
            </a:r>
            <a:endParaRPr lang="ru-RU" sz="2400" dirty="0">
              <a:solidFill>
                <a:schemeClr val="tx1"/>
              </a:solidFill>
            </a:endParaRPr>
          </a:p>
          <a:p>
            <a:pPr marL="609600" indent="-609600">
              <a:lnSpc>
                <a:spcPct val="80000"/>
              </a:lnSpc>
              <a:buFont typeface="Wingdings" pitchFamily="2" charset="2"/>
              <a:buNone/>
            </a:pPr>
            <a:r>
              <a:rPr lang="ru-RU" sz="2400" dirty="0">
                <a:solidFill>
                  <a:schemeClr val="tx1"/>
                </a:solidFill>
              </a:rPr>
              <a:t>Примечание: всю одежду первоклассника следует подписать или пометить условным значком</a:t>
            </a:r>
            <a:r>
              <a:rPr lang="ru-RU" sz="2400" dirty="0"/>
              <a:t>. </a:t>
            </a:r>
          </a:p>
        </p:txBody>
      </p:sp>
    </p:spTree>
    <p:extLst>
      <p:ext uri="{BB962C8B-B14F-4D97-AF65-F5344CB8AC3E}">
        <p14:creationId xmlns:p14="http://schemas.microsoft.com/office/powerpoint/2010/main" xmlns="" val="4830266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20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ipe(left)">
                                      <p:cBhvr>
                                        <p:cTn id="12" dur="20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wipe(left)">
                                      <p:cBhvr>
                                        <p:cTn id="17" dur="2000"/>
                                        <p:tgtEl>
                                          <p:spTgt spid="389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wipe(left)">
                                      <p:cBhvr>
                                        <p:cTn id="22" dur="2000"/>
                                        <p:tgtEl>
                                          <p:spTgt spid="389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wipe(left)">
                                      <p:cBhvr>
                                        <p:cTn id="27" dur="2000"/>
                                        <p:tgtEl>
                                          <p:spTgt spid="389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Effect transition="in" filter="wipe(left)">
                                      <p:cBhvr>
                                        <p:cTn id="32" dur="2000"/>
                                        <p:tgtEl>
                                          <p:spTgt spid="389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8915">
                                            <p:txEl>
                                              <p:pRg st="6" end="6"/>
                                            </p:txEl>
                                          </p:spTgt>
                                        </p:tgtEl>
                                        <p:attrNameLst>
                                          <p:attrName>style.visibility</p:attrName>
                                        </p:attrNameLst>
                                      </p:cBhvr>
                                      <p:to>
                                        <p:strVal val="visible"/>
                                      </p:to>
                                    </p:set>
                                    <p:animEffect transition="in" filter="wipe(left)">
                                      <p:cBhvr>
                                        <p:cTn id="37" dur="2000"/>
                                        <p:tgtEl>
                                          <p:spTgt spid="389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8915">
                                            <p:txEl>
                                              <p:pRg st="7" end="7"/>
                                            </p:txEl>
                                          </p:spTgt>
                                        </p:tgtEl>
                                        <p:attrNameLst>
                                          <p:attrName>style.visibility</p:attrName>
                                        </p:attrNameLst>
                                      </p:cBhvr>
                                      <p:to>
                                        <p:strVal val="visible"/>
                                      </p:to>
                                    </p:set>
                                    <p:animEffect transition="in" filter="wipe(left)">
                                      <p:cBhvr>
                                        <p:cTn id="42" dur="2000"/>
                                        <p:tgtEl>
                                          <p:spTgt spid="3891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Effect transition="in" filter="wipe(left)">
                                      <p:cBhvr>
                                        <p:cTn id="47" dur="2000"/>
                                        <p:tgtEl>
                                          <p:spTgt spid="3891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8915">
                                            <p:txEl>
                                              <p:pRg st="9" end="9"/>
                                            </p:txEl>
                                          </p:spTgt>
                                        </p:tgtEl>
                                        <p:attrNameLst>
                                          <p:attrName>style.visibility</p:attrName>
                                        </p:attrNameLst>
                                      </p:cBhvr>
                                      <p:to>
                                        <p:strVal val="visible"/>
                                      </p:to>
                                    </p:set>
                                    <p:animEffect transition="in" filter="wipe(left)">
                                      <p:cBhvr>
                                        <p:cTn id="52" dur="2000"/>
                                        <p:tgtEl>
                                          <p:spTgt spid="3891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8915">
                                            <p:txEl>
                                              <p:pRg st="10" end="10"/>
                                            </p:txEl>
                                          </p:spTgt>
                                        </p:tgtEl>
                                        <p:attrNameLst>
                                          <p:attrName>style.visibility</p:attrName>
                                        </p:attrNameLst>
                                      </p:cBhvr>
                                      <p:to>
                                        <p:strVal val="visible"/>
                                      </p:to>
                                    </p:set>
                                    <p:animEffect transition="in" filter="wipe(left)">
                                      <p:cBhvr>
                                        <p:cTn id="57" dur="2000"/>
                                        <p:tgtEl>
                                          <p:spTgt spid="38915">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8915">
                                            <p:txEl>
                                              <p:pRg st="11" end="11"/>
                                            </p:txEl>
                                          </p:spTgt>
                                        </p:tgtEl>
                                        <p:attrNameLst>
                                          <p:attrName>style.visibility</p:attrName>
                                        </p:attrNameLst>
                                      </p:cBhvr>
                                      <p:to>
                                        <p:strVal val="visible"/>
                                      </p:to>
                                    </p:set>
                                    <p:animEffect transition="in" filter="wipe(left)">
                                      <p:cBhvr>
                                        <p:cTn id="62" dur="2000"/>
                                        <p:tgtEl>
                                          <p:spTgt spid="389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395288" y="549275"/>
            <a:ext cx="8374062" cy="5832475"/>
          </a:xfrm>
          <a:noFill/>
        </p:spPr>
        <p:txBody>
          <a:bodyPr/>
          <a:lstStyle/>
          <a:p>
            <a:pPr marL="609600" indent="-609600">
              <a:lnSpc>
                <a:spcPct val="80000"/>
              </a:lnSpc>
              <a:buFont typeface="Wingdings" pitchFamily="2" charset="2"/>
              <a:buNone/>
            </a:pPr>
            <a:r>
              <a:rPr lang="ru-RU" sz="3600" b="1">
                <a:solidFill>
                  <a:srgbClr val="D60093"/>
                </a:solidFill>
              </a:rPr>
              <a:t>Добрые советы:</a:t>
            </a:r>
          </a:p>
          <a:p>
            <a:pPr marL="609600" indent="-609600">
              <a:lnSpc>
                <a:spcPct val="80000"/>
              </a:lnSpc>
              <a:buFont typeface="Wingdings" pitchFamily="2" charset="2"/>
              <a:buChar char="§"/>
            </a:pPr>
            <a:r>
              <a:rPr lang="ru-RU" b="1">
                <a:solidFill>
                  <a:srgbClr val="CC0000"/>
                </a:solidFill>
              </a:rPr>
              <a:t>Составьте список.</a:t>
            </a:r>
            <a:r>
              <a:rPr lang="ru-RU" sz="3600" b="1">
                <a:solidFill>
                  <a:srgbClr val="CC0000"/>
                </a:solidFill>
              </a:rPr>
              <a:t> </a:t>
            </a:r>
          </a:p>
          <a:p>
            <a:pPr marL="609600" indent="-609600">
              <a:lnSpc>
                <a:spcPct val="80000"/>
              </a:lnSpc>
              <a:buFont typeface="Wingdings" pitchFamily="2" charset="2"/>
              <a:buNone/>
            </a:pPr>
            <a:r>
              <a:rPr lang="ru-RU" sz="2400"/>
              <a:t>         </a:t>
            </a:r>
            <a:r>
              <a:rPr lang="ru-RU" sz="2800"/>
              <a:t>Запишите все, что планируете купить. На рынке или в магазине строго следуйте составленному списку </a:t>
            </a:r>
          </a:p>
          <a:p>
            <a:pPr marL="609600" indent="-609600">
              <a:lnSpc>
                <a:spcPct val="80000"/>
              </a:lnSpc>
              <a:buFont typeface="Wingdings" pitchFamily="2" charset="2"/>
              <a:buChar char="§"/>
            </a:pPr>
            <a:r>
              <a:rPr lang="ru-RU" b="1">
                <a:solidFill>
                  <a:srgbClr val="CC0000"/>
                </a:solidFill>
              </a:rPr>
              <a:t>Не закупайте канцтовары на целый год. </a:t>
            </a:r>
          </a:p>
          <a:p>
            <a:pPr marL="609600" indent="-609600">
              <a:lnSpc>
                <a:spcPct val="80000"/>
              </a:lnSpc>
              <a:buFont typeface="Wingdings" pitchFamily="2" charset="2"/>
              <a:buNone/>
            </a:pPr>
            <a:r>
              <a:rPr lang="ru-RU" sz="2400"/>
              <a:t>        </a:t>
            </a:r>
            <a:r>
              <a:rPr lang="ru-RU" sz="2800"/>
              <a:t>Приобретите самое необходимое на первый месяц учебы. Цены сейчас завышены на 10-15%.В октябре они снизятся, тогда и докупите спокойно и без суеты.</a:t>
            </a:r>
          </a:p>
          <a:p>
            <a:pPr marL="609600" indent="-609600">
              <a:lnSpc>
                <a:spcPct val="80000"/>
              </a:lnSpc>
              <a:buFont typeface="Wingdings" pitchFamily="2" charset="2"/>
              <a:buChar char="§"/>
            </a:pPr>
            <a:r>
              <a:rPr lang="ru-RU" b="1">
                <a:solidFill>
                  <a:srgbClr val="CC0000"/>
                </a:solidFill>
              </a:rPr>
              <a:t>Покупайте лыжи летом,</a:t>
            </a:r>
            <a:br>
              <a:rPr lang="ru-RU" b="1">
                <a:solidFill>
                  <a:srgbClr val="CC0000"/>
                </a:solidFill>
              </a:rPr>
            </a:br>
            <a:r>
              <a:rPr lang="ru-RU" sz="2800"/>
              <a:t>если в школе их напрокат не дают. К зиме лыжи подорожают на 20-30%!</a:t>
            </a:r>
          </a:p>
        </p:txBody>
      </p:sp>
    </p:spTree>
    <p:extLst>
      <p:ext uri="{BB962C8B-B14F-4D97-AF65-F5344CB8AC3E}">
        <p14:creationId xmlns:p14="http://schemas.microsoft.com/office/powerpoint/2010/main" xmlns="" val="329134514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sz="half" idx="4294967295"/>
          </p:nvPr>
        </p:nvSpPr>
        <p:spPr>
          <a:xfrm>
            <a:off x="1071538" y="620713"/>
            <a:ext cx="6858048" cy="5903912"/>
          </a:xfrm>
        </p:spPr>
        <p:txBody>
          <a:bodyPr>
            <a:normAutofit/>
          </a:bodyPr>
          <a:lstStyle/>
          <a:p>
            <a:pPr>
              <a:lnSpc>
                <a:spcPct val="80000"/>
              </a:lnSpc>
              <a:buFont typeface="Wingdings" pitchFamily="2" charset="2"/>
              <a:buNone/>
            </a:pPr>
            <a:endParaRPr lang="ru-RU" sz="2400" dirty="0"/>
          </a:p>
          <a:p>
            <a:pPr>
              <a:lnSpc>
                <a:spcPct val="80000"/>
              </a:lnSpc>
            </a:pPr>
            <a:r>
              <a:rPr lang="ru-RU" sz="2400" b="1" dirty="0">
                <a:solidFill>
                  <a:srgbClr val="CC0000"/>
                </a:solidFill>
                <a:latin typeface="Times New Roman" pitchFamily="18" charset="0"/>
              </a:rPr>
              <a:t>Ручки – только шариковые.</a:t>
            </a:r>
          </a:p>
          <a:p>
            <a:pPr>
              <a:lnSpc>
                <a:spcPct val="80000"/>
              </a:lnSpc>
              <a:buFont typeface="Wingdings" pitchFamily="2" charset="2"/>
              <a:buNone/>
            </a:pPr>
            <a:r>
              <a:rPr lang="ru-RU" sz="2400" dirty="0" err="1">
                <a:solidFill>
                  <a:schemeClr val="tx1"/>
                </a:solidFill>
                <a:latin typeface="Times New Roman" pitchFamily="18" charset="0"/>
              </a:rPr>
              <a:t>Гелевые</a:t>
            </a:r>
            <a:r>
              <a:rPr lang="ru-RU" sz="2400" dirty="0">
                <a:solidFill>
                  <a:schemeClr val="tx1"/>
                </a:solidFill>
                <a:latin typeface="Times New Roman" pitchFamily="18" charset="0"/>
              </a:rPr>
              <a:t> ручки пишут легко и красиво, но для первоклашек не подойдут. Они не контролируют подачу чернил и поэтому могут оставлять разводы. К тому же </a:t>
            </a:r>
            <a:r>
              <a:rPr lang="ru-RU" sz="2400" dirty="0" err="1">
                <a:solidFill>
                  <a:schemeClr val="tx1"/>
                </a:solidFill>
                <a:latin typeface="Times New Roman" pitchFamily="18" charset="0"/>
              </a:rPr>
              <a:t>гелевые</a:t>
            </a:r>
            <a:r>
              <a:rPr lang="ru-RU" sz="2400" dirty="0">
                <a:solidFill>
                  <a:schemeClr val="tx1"/>
                </a:solidFill>
                <a:latin typeface="Times New Roman" pitchFamily="18" charset="0"/>
              </a:rPr>
              <a:t> ручки на бумаге легко размазываются.</a:t>
            </a:r>
          </a:p>
          <a:p>
            <a:pPr>
              <a:lnSpc>
                <a:spcPct val="80000"/>
              </a:lnSpc>
              <a:buFont typeface="Wingdings" pitchFamily="2" charset="2"/>
              <a:buNone/>
            </a:pPr>
            <a:r>
              <a:rPr lang="ru-RU" sz="2400" dirty="0">
                <a:solidFill>
                  <a:schemeClr val="tx1"/>
                </a:solidFill>
                <a:latin typeface="Times New Roman" pitchFamily="18" charset="0"/>
              </a:rPr>
              <a:t>Чтобы писать шариковой ручкой, малышу придется прилагать  определенные усилия, что полезно для развития пальцев.</a:t>
            </a:r>
          </a:p>
          <a:p>
            <a:pPr>
              <a:lnSpc>
                <a:spcPct val="80000"/>
              </a:lnSpc>
              <a:buFont typeface="Wingdings" pitchFamily="2" charset="2"/>
              <a:buNone/>
            </a:pPr>
            <a:r>
              <a:rPr lang="ru-RU" sz="2400" dirty="0">
                <a:solidFill>
                  <a:schemeClr val="tx1"/>
                </a:solidFill>
                <a:latin typeface="Times New Roman" pitchFamily="18" charset="0"/>
              </a:rPr>
              <a:t>Лучше всего подойдет ручка с мягким каучуковым покрытием. Оно надежно защитит пальцы от мозолей, не будет натирать косточку. Такая ручка не будет выскальзывать из руки.</a:t>
            </a:r>
          </a:p>
          <a:p>
            <a:pPr>
              <a:lnSpc>
                <a:spcPct val="80000"/>
              </a:lnSpc>
              <a:buFont typeface="Wingdings" pitchFamily="2" charset="2"/>
              <a:buNone/>
            </a:pPr>
            <a:r>
              <a:rPr lang="ru-RU" sz="2400" dirty="0">
                <a:solidFill>
                  <a:schemeClr val="tx1"/>
                </a:solidFill>
                <a:latin typeface="Times New Roman" pitchFamily="18" charset="0"/>
              </a:rPr>
              <a:t>Покупать ручку стоит вместе с ребенком. Пусть напишет несколько букв, и тогда станет ясно, какую ручку ему удобно держать.</a:t>
            </a:r>
          </a:p>
          <a:p>
            <a:pPr>
              <a:lnSpc>
                <a:spcPct val="80000"/>
              </a:lnSpc>
              <a:buFont typeface="Wingdings" pitchFamily="2" charset="2"/>
              <a:buNone/>
            </a:pPr>
            <a:endParaRPr lang="ru-RU" sz="2400" dirty="0">
              <a:latin typeface="Times New Roman" pitchFamily="18" charset="0"/>
            </a:endParaRPr>
          </a:p>
        </p:txBody>
      </p:sp>
    </p:spTree>
    <p:extLst>
      <p:ext uri="{BB962C8B-B14F-4D97-AF65-F5344CB8AC3E}">
        <p14:creationId xmlns:p14="http://schemas.microsoft.com/office/powerpoint/2010/main" xmlns="" val="317293473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sz="half" idx="4294967295"/>
          </p:nvPr>
        </p:nvSpPr>
        <p:spPr>
          <a:xfrm>
            <a:off x="1142976" y="476250"/>
            <a:ext cx="7715304" cy="5667394"/>
          </a:xfrm>
        </p:spPr>
        <p:txBody>
          <a:bodyPr/>
          <a:lstStyle/>
          <a:p>
            <a:pPr>
              <a:lnSpc>
                <a:spcPct val="90000"/>
              </a:lnSpc>
            </a:pPr>
            <a:r>
              <a:rPr lang="ru-RU" sz="2800" b="1" dirty="0">
                <a:solidFill>
                  <a:srgbClr val="CC0000"/>
                </a:solidFill>
                <a:latin typeface="Times New Roman" pitchFamily="18" charset="0"/>
              </a:rPr>
              <a:t>Карандаши – трехгранные.</a:t>
            </a:r>
          </a:p>
          <a:p>
            <a:pPr>
              <a:lnSpc>
                <a:spcPct val="90000"/>
              </a:lnSpc>
              <a:buFont typeface="Wingdings" pitchFamily="2" charset="2"/>
              <a:buNone/>
            </a:pPr>
            <a:r>
              <a:rPr lang="ru-RU" sz="2400" dirty="0">
                <a:solidFill>
                  <a:schemeClr val="tx1"/>
                </a:solidFill>
                <a:latin typeface="Times New Roman" pitchFamily="18" charset="0"/>
              </a:rPr>
              <a:t>Такая форма удобна для детских пальчиков (особенно, если ваш ребенок - левша).</a:t>
            </a:r>
          </a:p>
          <a:p>
            <a:pPr>
              <a:lnSpc>
                <a:spcPct val="90000"/>
              </a:lnSpc>
              <a:buFont typeface="Wingdings" pitchFamily="2" charset="2"/>
              <a:buNone/>
            </a:pPr>
            <a:r>
              <a:rPr lang="ru-RU" sz="2400" dirty="0">
                <a:solidFill>
                  <a:schemeClr val="tx1"/>
                </a:solidFill>
                <a:latin typeface="Times New Roman" pitchFamily="18" charset="0"/>
              </a:rPr>
              <a:t>В магазинах продаются и простые, и цветные трехгранники. Есть даже улучшенные варианты – с резиновыми пупырышками на корпусе, чтобы пальцы не скользили.</a:t>
            </a:r>
          </a:p>
          <a:p>
            <a:pPr>
              <a:lnSpc>
                <a:spcPct val="90000"/>
              </a:lnSpc>
              <a:buFont typeface="Wingdings" pitchFamily="2" charset="2"/>
              <a:buNone/>
            </a:pPr>
            <a:r>
              <a:rPr lang="ru-RU" sz="2400" b="1" dirty="0">
                <a:solidFill>
                  <a:schemeClr val="tx1"/>
                </a:solidFill>
                <a:latin typeface="Times New Roman" pitchFamily="18" charset="0"/>
              </a:rPr>
              <a:t>Важно:</a:t>
            </a:r>
            <a:r>
              <a:rPr lang="ru-RU" sz="2400" dirty="0">
                <a:solidFill>
                  <a:schemeClr val="tx1"/>
                </a:solidFill>
                <a:latin typeface="Times New Roman" pitchFamily="18" charset="0"/>
              </a:rPr>
              <a:t> грифель у карандашей должен быть средней твердости (она обозначена на деревянном корпусе буквами «НВ» или «ТМ»). Более мягкие плохо стираются, пачкают бумагу, а твердыми трудно писать – нужно приложить усилие. Именно поэтому многие дети не любят рисовать карандашами.</a:t>
            </a:r>
          </a:p>
        </p:txBody>
      </p:sp>
    </p:spTree>
    <p:extLst>
      <p:ext uri="{BB962C8B-B14F-4D97-AF65-F5344CB8AC3E}">
        <p14:creationId xmlns:p14="http://schemas.microsoft.com/office/powerpoint/2010/main" xmlns="" val="24210463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6" name="Rectangle 8"/>
          <p:cNvSpPr>
            <a:spLocks noGrp="1" noChangeArrowheads="1"/>
          </p:cNvSpPr>
          <p:nvPr>
            <p:ph type="body" idx="4294967295"/>
          </p:nvPr>
        </p:nvSpPr>
        <p:spPr>
          <a:xfrm>
            <a:off x="928662" y="620713"/>
            <a:ext cx="7000924" cy="6121400"/>
          </a:xfrm>
        </p:spPr>
        <p:txBody>
          <a:bodyPr/>
          <a:lstStyle/>
          <a:p>
            <a:r>
              <a:rPr lang="ru-RU" b="1" dirty="0">
                <a:solidFill>
                  <a:srgbClr val="CC0000"/>
                </a:solidFill>
                <a:latin typeface="Times New Roman" pitchFamily="18" charset="0"/>
              </a:rPr>
              <a:t>Пенал.</a:t>
            </a:r>
          </a:p>
          <a:p>
            <a:pPr>
              <a:buFont typeface="Wingdings" pitchFamily="2" charset="2"/>
              <a:buNone/>
            </a:pPr>
            <a:r>
              <a:rPr lang="ru-RU" sz="2400" dirty="0">
                <a:solidFill>
                  <a:schemeClr val="tx1"/>
                </a:solidFill>
                <a:latin typeface="Times New Roman" pitchFamily="18" charset="0"/>
              </a:rPr>
              <a:t>Школьные пеналы бывают с наполнением и без. Пенал без наполнения – это</a:t>
            </a:r>
            <a:r>
              <a:rPr lang="ru-RU" sz="2400" b="1" dirty="0">
                <a:solidFill>
                  <a:schemeClr val="tx1"/>
                </a:solidFill>
                <a:latin typeface="Times New Roman" pitchFamily="18" charset="0"/>
              </a:rPr>
              <a:t> </a:t>
            </a:r>
            <a:r>
              <a:rPr lang="ru-RU" sz="2400" dirty="0">
                <a:solidFill>
                  <a:schemeClr val="tx1"/>
                </a:solidFill>
                <a:latin typeface="Times New Roman" pitchFamily="18" charset="0"/>
              </a:rPr>
              <a:t>обычный пустой пенал. Экземпляры с наполнением укомплектованы всем необходимым школьнику (ручки, карандаши, ластики, линейки и т.д.). Такие пеналы сделаны в форме книжки и на первый взгляд предпочтительнее – ведь каждая ручка и карандаши на своем месте.</a:t>
            </a:r>
          </a:p>
          <a:p>
            <a:pPr>
              <a:buFont typeface="Wingdings" pitchFamily="2" charset="2"/>
              <a:buNone/>
            </a:pPr>
            <a:r>
              <a:rPr lang="ru-RU" sz="2400" dirty="0">
                <a:solidFill>
                  <a:schemeClr val="tx1"/>
                </a:solidFill>
                <a:latin typeface="Times New Roman" pitchFamily="18" charset="0"/>
              </a:rPr>
              <a:t>А вот опытные мамы советуют: чем проще, тем лучше! Когда звенит звонок, и школьнику нужно быстро собрать ручки и карандаши, он не успевает аккуратно разложить их по отделениям пенала.</a:t>
            </a:r>
          </a:p>
          <a:p>
            <a:pPr>
              <a:buFont typeface="Wingdings" pitchFamily="2" charset="2"/>
              <a:buNone/>
            </a:pPr>
            <a:endParaRPr lang="ru-RU" sz="2400" dirty="0">
              <a:latin typeface="Times New Roman" pitchFamily="18" charset="0"/>
            </a:endParaRPr>
          </a:p>
          <a:p>
            <a:pPr>
              <a:buFont typeface="Wingdings" pitchFamily="2" charset="2"/>
              <a:buNone/>
            </a:pPr>
            <a:endParaRPr lang="ru-RU" sz="2000" dirty="0">
              <a:latin typeface="Times New Roman" pitchFamily="18" charset="0"/>
            </a:endParaRPr>
          </a:p>
          <a:p>
            <a:pPr>
              <a:buFont typeface="Wingdings" pitchFamily="2" charset="2"/>
              <a:buNone/>
            </a:pPr>
            <a:endParaRPr lang="ru-RU" sz="2000" dirty="0">
              <a:latin typeface="Times New Roman" pitchFamily="18" charset="0"/>
            </a:endParaRPr>
          </a:p>
          <a:p>
            <a:pPr>
              <a:buFont typeface="Wingdings" pitchFamily="2" charset="2"/>
              <a:buNone/>
            </a:pPr>
            <a:endParaRPr lang="ru-RU" sz="2000" dirty="0">
              <a:latin typeface="Times New Roman" pitchFamily="18" charset="0"/>
            </a:endParaRPr>
          </a:p>
          <a:p>
            <a:pPr>
              <a:buFont typeface="Wingdings" pitchFamily="2" charset="2"/>
              <a:buNone/>
            </a:pPr>
            <a:endParaRPr lang="ru-RU" sz="2000" dirty="0">
              <a:latin typeface="Times New Roman" pitchFamily="18" charset="0"/>
            </a:endParaRPr>
          </a:p>
          <a:p>
            <a:pPr>
              <a:buFont typeface="Wingdings" pitchFamily="2" charset="2"/>
              <a:buNone/>
            </a:pPr>
            <a:endParaRPr lang="ru-RU" sz="2000" b="1" dirty="0">
              <a:latin typeface="Times New Roman" pitchFamily="18" charset="0"/>
            </a:endParaRPr>
          </a:p>
        </p:txBody>
      </p:sp>
    </p:spTree>
    <p:extLst>
      <p:ext uri="{BB962C8B-B14F-4D97-AF65-F5344CB8AC3E}">
        <p14:creationId xmlns:p14="http://schemas.microsoft.com/office/powerpoint/2010/main" xmlns="" val="292545954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179388" y="620713"/>
            <a:ext cx="8785225" cy="5976937"/>
          </a:xfrm>
        </p:spPr>
        <p:txBody>
          <a:bodyPr/>
          <a:lstStyle/>
          <a:p>
            <a:pPr>
              <a:lnSpc>
                <a:spcPct val="90000"/>
              </a:lnSpc>
              <a:buFont typeface="Wingdings" pitchFamily="2" charset="2"/>
              <a:buNone/>
            </a:pPr>
            <a:r>
              <a:rPr lang="ru-RU" sz="2400" b="1" dirty="0">
                <a:solidFill>
                  <a:srgbClr val="D60093"/>
                </a:solidFill>
              </a:rPr>
              <a:t>Правила экономной покупки канцтоваров:</a:t>
            </a:r>
          </a:p>
          <a:p>
            <a:pPr>
              <a:lnSpc>
                <a:spcPct val="90000"/>
              </a:lnSpc>
              <a:buFont typeface="Wingdings" pitchFamily="2" charset="2"/>
              <a:buChar char="§"/>
            </a:pPr>
            <a:r>
              <a:rPr lang="ru-RU" sz="2400" b="1" dirty="0">
                <a:solidFill>
                  <a:srgbClr val="00B050"/>
                </a:solidFill>
              </a:rPr>
              <a:t>Выбирайте простые тетрадки</a:t>
            </a:r>
            <a:r>
              <a:rPr lang="ru-RU" sz="2400" b="1" dirty="0">
                <a:solidFill>
                  <a:srgbClr val="CC0000"/>
                </a:solidFill>
              </a:rPr>
              <a:t>.</a:t>
            </a:r>
            <a:r>
              <a:rPr lang="ru-RU" sz="2800" dirty="0">
                <a:solidFill>
                  <a:srgbClr val="CC0000"/>
                </a:solidFill>
              </a:rPr>
              <a:t> </a:t>
            </a:r>
          </a:p>
          <a:p>
            <a:pPr>
              <a:lnSpc>
                <a:spcPct val="90000"/>
              </a:lnSpc>
              <a:buFont typeface="Wingdings" pitchFamily="2" charset="2"/>
              <a:buNone/>
            </a:pPr>
            <a:r>
              <a:rPr lang="ru-RU" sz="2000" dirty="0"/>
              <a:t>    </a:t>
            </a:r>
            <a:r>
              <a:rPr lang="ru-RU" sz="2400" dirty="0"/>
              <a:t>С однотонными обложками дешевле, чем с наклейками </a:t>
            </a:r>
            <a:r>
              <a:rPr lang="ru-RU" sz="2400" dirty="0" err="1"/>
              <a:t>мультяшных</a:t>
            </a:r>
            <a:r>
              <a:rPr lang="ru-RU" sz="2400" dirty="0"/>
              <a:t> героев, в 2-3 раза. К тому же яркие тетрадки будут отвлекать внимание первоклашек на уроках, да и большинство учителей требуют тетради с однотонными обложками. Если ребенок очень хочет навороченную тетрадь - возьмите ему 2-3 штуки для черновиков.</a:t>
            </a:r>
          </a:p>
          <a:p>
            <a:pPr>
              <a:lnSpc>
                <a:spcPct val="90000"/>
              </a:lnSpc>
              <a:buFont typeface="Wingdings" pitchFamily="2" charset="2"/>
              <a:buChar char="§"/>
            </a:pPr>
            <a:r>
              <a:rPr lang="ru-RU" sz="2400" b="1" dirty="0">
                <a:solidFill>
                  <a:srgbClr val="00B050"/>
                </a:solidFill>
              </a:rPr>
              <a:t>Не берите много ручек! </a:t>
            </a:r>
          </a:p>
          <a:p>
            <a:pPr>
              <a:lnSpc>
                <a:spcPct val="90000"/>
              </a:lnSpc>
              <a:buFont typeface="Wingdings" pitchFamily="2" charset="2"/>
              <a:buNone/>
            </a:pPr>
            <a:r>
              <a:rPr lang="ru-RU" sz="2400" dirty="0"/>
              <a:t>    Не стоит покупать 10, а то и 20 ручек на весь год, лучше возьмите 2-3 и набор стержней к ним. Сэкономите вдвое!</a:t>
            </a:r>
          </a:p>
          <a:p>
            <a:pPr>
              <a:lnSpc>
                <a:spcPct val="90000"/>
              </a:lnSpc>
              <a:buFont typeface="Wingdings" pitchFamily="2" charset="2"/>
              <a:buChar char="§"/>
            </a:pPr>
            <a:r>
              <a:rPr lang="ru-RU" sz="2400" b="1" dirty="0">
                <a:solidFill>
                  <a:srgbClr val="00B050"/>
                </a:solidFill>
              </a:rPr>
              <a:t>Примеряйте обложки к учебникам.</a:t>
            </a:r>
            <a:r>
              <a:rPr lang="ru-RU" sz="2800" b="1" dirty="0">
                <a:solidFill>
                  <a:srgbClr val="00B050"/>
                </a:solidFill>
              </a:rPr>
              <a:t> </a:t>
            </a:r>
          </a:p>
          <a:p>
            <a:pPr>
              <a:lnSpc>
                <a:spcPct val="90000"/>
              </a:lnSpc>
              <a:buFont typeface="Wingdings" pitchFamily="2" charset="2"/>
              <a:buNone/>
            </a:pPr>
            <a:r>
              <a:rPr lang="ru-RU" sz="2400" dirty="0"/>
              <a:t>    Перед походом в магазин или на школьный базар - снимите мерки с учебных пособий. Иначе есть риск взять неподходящие по формату обложки. Тогда придется покупать новые. К чему вам лишние траты? </a:t>
            </a:r>
          </a:p>
          <a:p>
            <a:pPr>
              <a:lnSpc>
                <a:spcPct val="90000"/>
              </a:lnSpc>
              <a:buFont typeface="Wingdings" pitchFamily="2" charset="2"/>
              <a:buChar char="§"/>
            </a:pPr>
            <a:endParaRPr lang="ru-RU" sz="2400" dirty="0"/>
          </a:p>
          <a:p>
            <a:pPr>
              <a:lnSpc>
                <a:spcPct val="90000"/>
              </a:lnSpc>
              <a:buFont typeface="Wingdings" pitchFamily="2" charset="2"/>
              <a:buNone/>
            </a:pPr>
            <a:endParaRPr lang="ru-RU" sz="2400" dirty="0"/>
          </a:p>
          <a:p>
            <a:pPr>
              <a:lnSpc>
                <a:spcPct val="90000"/>
              </a:lnSpc>
              <a:buFont typeface="Wingdings" pitchFamily="2" charset="2"/>
              <a:buNone/>
            </a:pPr>
            <a:endParaRPr lang="ru-RU" sz="2400" dirty="0"/>
          </a:p>
          <a:p>
            <a:pPr>
              <a:lnSpc>
                <a:spcPct val="90000"/>
              </a:lnSpc>
              <a:buFont typeface="Wingdings" pitchFamily="2" charset="2"/>
              <a:buNone/>
            </a:pPr>
            <a:endParaRPr lang="ru-RU" sz="2400" dirty="0"/>
          </a:p>
        </p:txBody>
      </p:sp>
    </p:spTree>
    <p:extLst>
      <p:ext uri="{BB962C8B-B14F-4D97-AF65-F5344CB8AC3E}">
        <p14:creationId xmlns:p14="http://schemas.microsoft.com/office/powerpoint/2010/main" xmlns="" val="71858298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179388" y="620713"/>
            <a:ext cx="8678892" cy="6048375"/>
          </a:xfrm>
        </p:spPr>
        <p:txBody>
          <a:bodyPr/>
          <a:lstStyle/>
          <a:p>
            <a:pPr marL="609600" indent="-609600">
              <a:buFont typeface="Wingdings" pitchFamily="2" charset="2"/>
              <a:buNone/>
            </a:pPr>
            <a:r>
              <a:rPr lang="ru-RU" sz="2800" b="1" dirty="0">
                <a:solidFill>
                  <a:srgbClr val="D60093"/>
                </a:solidFill>
              </a:rPr>
              <a:t>На что не стоит жалеть денег?</a:t>
            </a:r>
          </a:p>
          <a:p>
            <a:pPr marL="609600" indent="-609600"/>
            <a:r>
              <a:rPr lang="ru-RU" sz="2400" b="1" dirty="0">
                <a:solidFill>
                  <a:srgbClr val="00B050"/>
                </a:solidFill>
              </a:rPr>
              <a:t>Рюкзак </a:t>
            </a:r>
            <a:r>
              <a:rPr lang="ru-RU" sz="2400" dirty="0"/>
              <a:t>должен быть надежным и удобным Лучше брать качественный ранец, который прослужит не менее 2-3 лет. </a:t>
            </a:r>
            <a:r>
              <a:rPr lang="ru-RU" sz="2400" dirty="0" smtClean="0"/>
              <a:t>Некачественный рюкзак  </a:t>
            </a:r>
            <a:r>
              <a:rPr lang="ru-RU" sz="2400" dirty="0"/>
              <a:t>развалится через полгода, и придется покупать новый. </a:t>
            </a:r>
          </a:p>
          <a:p>
            <a:pPr marL="609600" indent="-609600"/>
            <a:r>
              <a:rPr lang="ru-RU" sz="2400" b="1" dirty="0">
                <a:solidFill>
                  <a:srgbClr val="00B050"/>
                </a:solidFill>
              </a:rPr>
              <a:t>Школьную форму </a:t>
            </a:r>
            <a:r>
              <a:rPr lang="ru-RU" sz="2400" dirty="0"/>
              <a:t>выбирайте из натуральных тканей: хлопка или шерсти. Дешевая синтетика может вызвать раздражение на коже. И дискомфорт от такой одежки не даст ребенку как следует сосредоточиться на занятиях.</a:t>
            </a:r>
          </a:p>
          <a:p>
            <a:pPr marL="609600" indent="-609600"/>
            <a:r>
              <a:rPr lang="ru-RU" sz="2400" b="1" dirty="0">
                <a:solidFill>
                  <a:srgbClr val="00B050"/>
                </a:solidFill>
              </a:rPr>
              <a:t>Сменная обувь </a:t>
            </a:r>
            <a:r>
              <a:rPr lang="ru-RU" sz="2400" dirty="0"/>
              <a:t>должна быть из натуральной кожи.</a:t>
            </a:r>
            <a:br>
              <a:rPr lang="ru-RU" sz="2400" dirty="0"/>
            </a:br>
            <a:r>
              <a:rPr lang="ru-RU" sz="2400" dirty="0"/>
              <a:t>Ведь чадо будет проводить в ней по несколько часов в день. В обувке из </a:t>
            </a:r>
            <a:r>
              <a:rPr lang="ru-RU" sz="2400" dirty="0" err="1"/>
              <a:t>кожзама</a:t>
            </a:r>
            <a:r>
              <a:rPr lang="ru-RU" sz="2400" dirty="0"/>
              <a:t> ножки будут потеть, а это может привести к грибку стоп.</a:t>
            </a:r>
          </a:p>
          <a:p>
            <a:pPr marL="609600" indent="-609600">
              <a:buFont typeface="Wingdings" pitchFamily="2" charset="2"/>
              <a:buNone/>
            </a:pPr>
            <a:endParaRPr lang="ru-RU" sz="2400" dirty="0"/>
          </a:p>
        </p:txBody>
      </p:sp>
    </p:spTree>
    <p:extLst>
      <p:ext uri="{BB962C8B-B14F-4D97-AF65-F5344CB8AC3E}">
        <p14:creationId xmlns:p14="http://schemas.microsoft.com/office/powerpoint/2010/main" xmlns="" val="291820221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lgn="ctr"/>
            <a:r>
              <a:rPr lang="ru-RU" sz="4000"/>
              <a:t> </a:t>
            </a:r>
            <a:r>
              <a:rPr lang="ru-RU" sz="4000">
                <a:solidFill>
                  <a:srgbClr val="D60093"/>
                </a:solidFill>
              </a:rPr>
              <a:t>Можно ли давать ребенку в школу деньги?</a:t>
            </a:r>
            <a:r>
              <a:rPr lang="ru-RU" sz="4000"/>
              <a:t> </a:t>
            </a:r>
          </a:p>
        </p:txBody>
      </p:sp>
      <p:sp>
        <p:nvSpPr>
          <p:cNvPr id="25603" name="Rectangle 3"/>
          <p:cNvSpPr>
            <a:spLocks noGrp="1" noChangeArrowheads="1"/>
          </p:cNvSpPr>
          <p:nvPr>
            <p:ph idx="1"/>
          </p:nvPr>
        </p:nvSpPr>
        <p:spPr/>
        <p:txBody>
          <a:bodyPr/>
          <a:lstStyle/>
          <a:p>
            <a:r>
              <a:rPr lang="ru-RU"/>
              <a:t>Если вы считаете, что вашему ребенку недостаточно школьного питания, то дайте ему с собой яблоко или бутерброд. Первоклассники могут израсходовать полученные от вас денежные средства вовсе не на еду. Трата денег детьми этого возраста должна находиться под контролем родителей. </a:t>
            </a:r>
          </a:p>
        </p:txBody>
      </p:sp>
    </p:spTree>
    <p:extLst>
      <p:ext uri="{BB962C8B-B14F-4D97-AF65-F5344CB8AC3E}">
        <p14:creationId xmlns:p14="http://schemas.microsoft.com/office/powerpoint/2010/main" xmlns="" val="11331876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1143000"/>
          </a:xfrm>
        </p:spPr>
        <p:txBody>
          <a:bodyPr/>
          <a:lstStyle/>
          <a:p>
            <a:r>
              <a:rPr lang="ru-RU" b="1">
                <a:solidFill>
                  <a:srgbClr val="D60093"/>
                </a:solidFill>
              </a:rPr>
              <a:t>Физическая готовность</a:t>
            </a:r>
          </a:p>
        </p:txBody>
      </p:sp>
      <p:sp>
        <p:nvSpPr>
          <p:cNvPr id="8195" name="Rectangle 3"/>
          <p:cNvSpPr>
            <a:spLocks noGrp="1" noChangeArrowheads="1"/>
          </p:cNvSpPr>
          <p:nvPr>
            <p:ph idx="1"/>
          </p:nvPr>
        </p:nvSpPr>
        <p:spPr>
          <a:xfrm>
            <a:off x="179388" y="908050"/>
            <a:ext cx="8964612" cy="5949950"/>
          </a:xfrm>
        </p:spPr>
        <p:txBody>
          <a:bodyPr>
            <a:normAutofit lnSpcReduction="10000"/>
          </a:bodyPr>
          <a:lstStyle/>
          <a:p>
            <a:pPr>
              <a:lnSpc>
                <a:spcPct val="150000"/>
              </a:lnSpc>
            </a:pPr>
            <a:r>
              <a:rPr lang="ru-RU" sz="2000" dirty="0">
                <a:solidFill>
                  <a:schemeClr val="tx1"/>
                </a:solidFill>
                <a:latin typeface="Verdana" pitchFamily="34" charset="0"/>
              </a:rPr>
              <a:t>Согласно санитарно-эпидемиологическим правилам </a:t>
            </a:r>
            <a:r>
              <a:rPr lang="ru-RU" sz="2000" dirty="0" err="1">
                <a:solidFill>
                  <a:schemeClr val="tx1"/>
                </a:solidFill>
                <a:latin typeface="Verdana" pitchFamily="34" charset="0"/>
              </a:rPr>
              <a:t>СанПин</a:t>
            </a:r>
            <a:r>
              <a:rPr lang="ru-RU" sz="2000" dirty="0">
                <a:solidFill>
                  <a:schemeClr val="tx1"/>
                </a:solidFill>
                <a:latin typeface="Verdana" pitchFamily="34" charset="0"/>
              </a:rPr>
              <a:t> 2.42.1178-02 «Гигиенические требования к условиям обучения в общеобразовательных учреждениях»                    в первые классы школ принимаются дети седьмого или восьмого года жизни по усмотрению родителей на основании заключения </a:t>
            </a:r>
            <a:r>
              <a:rPr lang="ru-RU" sz="2000" dirty="0" err="1">
                <a:solidFill>
                  <a:schemeClr val="tx1"/>
                </a:solidFill>
                <a:latin typeface="Verdana" pitchFamily="34" charset="0"/>
              </a:rPr>
              <a:t>психолого-медико-педагогической</a:t>
            </a:r>
            <a:r>
              <a:rPr lang="ru-RU" sz="2000" dirty="0">
                <a:solidFill>
                  <a:schemeClr val="tx1"/>
                </a:solidFill>
                <a:latin typeface="Verdana" pitchFamily="34" charset="0"/>
              </a:rPr>
              <a:t> комиссии о готовности ребенка к обучению.</a:t>
            </a:r>
          </a:p>
          <a:p>
            <a:pPr>
              <a:lnSpc>
                <a:spcPct val="150000"/>
              </a:lnSpc>
            </a:pPr>
            <a:r>
              <a:rPr lang="ru-RU" sz="2000" dirty="0">
                <a:solidFill>
                  <a:schemeClr val="tx1"/>
                </a:solidFill>
                <a:latin typeface="Verdana" pitchFamily="34" charset="0"/>
              </a:rPr>
              <a:t>Обязательным условием для приема в школу детей седьмого года жизни является достижение ими к 1 сентября возраста  не менее шести с половиной лет. Обучение детей, не достигших шести с половиной лет к началу учебного года, проводится в </a:t>
            </a:r>
            <a:r>
              <a:rPr lang="ru-RU" sz="2000" dirty="0" smtClean="0">
                <a:solidFill>
                  <a:schemeClr val="tx1"/>
                </a:solidFill>
                <a:latin typeface="Verdana" pitchFamily="34" charset="0"/>
              </a:rPr>
              <a:t>на основании </a:t>
            </a:r>
            <a:r>
              <a:rPr lang="ru-RU" sz="2000" dirty="0" err="1" smtClean="0">
                <a:solidFill>
                  <a:schemeClr val="tx1"/>
                </a:solidFill>
                <a:latin typeface="Verdana" pitchFamily="34" charset="0"/>
              </a:rPr>
              <a:t>заключения</a:t>
            </a:r>
            <a:r>
              <a:rPr lang="ru-RU" sz="2000" dirty="0" err="1" smtClean="0">
                <a:solidFill>
                  <a:schemeClr val="tx1"/>
                </a:solidFill>
                <a:latin typeface="Verdana" pitchFamily="34" charset="0"/>
              </a:rPr>
              <a:t>ПМПК</a:t>
            </a:r>
            <a:r>
              <a:rPr lang="ru-RU" sz="2000" dirty="0" smtClean="0">
                <a:solidFill>
                  <a:schemeClr val="tx1"/>
                </a:solidFill>
                <a:latin typeface="Verdana" pitchFamily="34" charset="0"/>
              </a:rPr>
              <a:t> (</a:t>
            </a:r>
            <a:r>
              <a:rPr lang="ru-RU" sz="2000" dirty="0" err="1" smtClean="0">
                <a:solidFill>
                  <a:schemeClr val="tx1"/>
                </a:solidFill>
                <a:latin typeface="Verdana" pitchFamily="34" charset="0"/>
              </a:rPr>
              <a:t>психолого-медико-педагогической</a:t>
            </a:r>
            <a:r>
              <a:rPr lang="ru-RU" sz="2000" dirty="0" smtClean="0">
                <a:solidFill>
                  <a:schemeClr val="tx1"/>
                </a:solidFill>
                <a:latin typeface="Verdana" pitchFamily="34" charset="0"/>
              </a:rPr>
              <a:t> </a:t>
            </a:r>
            <a:r>
              <a:rPr lang="ru-RU" sz="2000" dirty="0" smtClean="0">
                <a:solidFill>
                  <a:schemeClr val="tx1"/>
                </a:solidFill>
                <a:latin typeface="Verdana" pitchFamily="34" charset="0"/>
              </a:rPr>
              <a:t>комиссии </a:t>
            </a:r>
            <a:r>
              <a:rPr lang="ru-RU" sz="2000" dirty="0" smtClean="0">
                <a:solidFill>
                  <a:schemeClr val="tx1"/>
                </a:solidFill>
                <a:latin typeface="Verdana" pitchFamily="34" charset="0"/>
              </a:rPr>
              <a:t>).</a:t>
            </a:r>
            <a:endParaRPr lang="ru-RU" sz="2000" dirty="0">
              <a:solidFill>
                <a:schemeClr val="tx1"/>
              </a:solidFill>
              <a:latin typeface="Verdana" pitchFamily="34" charset="0"/>
            </a:endParaRPr>
          </a:p>
        </p:txBody>
      </p:sp>
    </p:spTree>
    <p:extLst>
      <p:ext uri="{BB962C8B-B14F-4D97-AF65-F5344CB8AC3E}">
        <p14:creationId xmlns:p14="http://schemas.microsoft.com/office/powerpoint/2010/main" xmlns="" val="25150143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0"/>
                                        <p:tgtEl>
                                          <p:spTgt spid="8195">
                                            <p:txEl>
                                              <p:pRg st="0" end="0"/>
                                            </p:txEl>
                                          </p:spTgt>
                                        </p:tgtEl>
                                      </p:cBhvr>
                                    </p:animEffect>
                                    <p:anim calcmode="lin" valueType="num">
                                      <p:cBhvr>
                                        <p:cTn id="8" dur="5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5000"/>
                                        <p:tgtEl>
                                          <p:spTgt spid="8195">
                                            <p:txEl>
                                              <p:pRg st="1" end="1"/>
                                            </p:txEl>
                                          </p:spTgt>
                                        </p:tgtEl>
                                      </p:cBhvr>
                                    </p:animEffect>
                                    <p:anim calcmode="lin" valueType="num">
                                      <p:cBhvr>
                                        <p:cTn id="15" dur="5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457200"/>
            <a:ext cx="8229600" cy="1371600"/>
          </a:xfrm>
        </p:spPr>
        <p:txBody>
          <a:bodyPr/>
          <a:lstStyle/>
          <a:p>
            <a:pPr algn="ctr"/>
            <a:r>
              <a:rPr lang="ru-RU" sz="4000">
                <a:solidFill>
                  <a:srgbClr val="D60093"/>
                </a:solidFill>
              </a:rPr>
              <a:t>Есть ли в 1 классе домашние задания?</a:t>
            </a:r>
            <a:r>
              <a:rPr lang="ru-RU" sz="4000"/>
              <a:t> </a:t>
            </a:r>
          </a:p>
        </p:txBody>
      </p:sp>
      <p:sp>
        <p:nvSpPr>
          <p:cNvPr id="28675" name="Rectangle 3"/>
          <p:cNvSpPr>
            <a:spLocks noGrp="1" noChangeArrowheads="1"/>
          </p:cNvSpPr>
          <p:nvPr>
            <p:ph type="body" sz="half" idx="4294967295"/>
          </p:nvPr>
        </p:nvSpPr>
        <p:spPr>
          <a:xfrm>
            <a:off x="1298575" y="2312988"/>
            <a:ext cx="7845425" cy="3352800"/>
          </a:xfrm>
        </p:spPr>
        <p:txBody>
          <a:bodyPr/>
          <a:lstStyle/>
          <a:p>
            <a:r>
              <a:rPr lang="ru-RU" sz="2800" dirty="0">
                <a:solidFill>
                  <a:schemeClr val="tx1"/>
                </a:solidFill>
              </a:rPr>
              <a:t>Домашних заданий в 1 классе нет. Однако если вы хотите сформировать у своего ребенка качественные навыки письма, чтения, счета, то не отказывайтесь от тренировочных упражнений, которые может предложить </a:t>
            </a:r>
            <a:r>
              <a:rPr lang="ru-RU" sz="2800" dirty="0" smtClean="0">
                <a:solidFill>
                  <a:schemeClr val="tx1"/>
                </a:solidFill>
              </a:rPr>
              <a:t>учитель. </a:t>
            </a:r>
            <a:endParaRPr lang="ru-RU" sz="2800" dirty="0">
              <a:solidFill>
                <a:schemeClr val="tx1"/>
              </a:solidFill>
            </a:endParaRPr>
          </a:p>
        </p:txBody>
      </p:sp>
    </p:spTree>
    <p:extLst>
      <p:ext uri="{BB962C8B-B14F-4D97-AF65-F5344CB8AC3E}">
        <p14:creationId xmlns:p14="http://schemas.microsoft.com/office/powerpoint/2010/main" xmlns="" val="61469452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1052513"/>
            <a:ext cx="8229600" cy="1143000"/>
          </a:xfrm>
        </p:spPr>
        <p:txBody>
          <a:bodyPr>
            <a:normAutofit fontScale="90000"/>
          </a:bodyPr>
          <a:lstStyle/>
          <a:p>
            <a:pPr algn="ctr"/>
            <a:r>
              <a:rPr lang="ru-RU" sz="4000">
                <a:solidFill>
                  <a:srgbClr val="D60093"/>
                </a:solidFill>
              </a:rPr>
              <a:t>Почему учителя не ставят оценки в 1 классе, ведь родители хотели бы знать об успеваемости своего ребенка?</a:t>
            </a:r>
            <a:r>
              <a:rPr lang="ru-RU" sz="4000"/>
              <a:t> </a:t>
            </a:r>
          </a:p>
        </p:txBody>
      </p:sp>
      <p:sp>
        <p:nvSpPr>
          <p:cNvPr id="23555" name="Rectangle 3"/>
          <p:cNvSpPr>
            <a:spLocks noGrp="1" noChangeArrowheads="1"/>
          </p:cNvSpPr>
          <p:nvPr>
            <p:ph idx="1"/>
          </p:nvPr>
        </p:nvSpPr>
        <p:spPr>
          <a:xfrm>
            <a:off x="457200" y="3141663"/>
            <a:ext cx="8229600" cy="3716337"/>
          </a:xfrm>
        </p:spPr>
        <p:txBody>
          <a:bodyPr/>
          <a:lstStyle/>
          <a:p>
            <a:pPr>
              <a:lnSpc>
                <a:spcPct val="90000"/>
              </a:lnSpc>
            </a:pPr>
            <a:r>
              <a:rPr lang="ru-RU" sz="2400" dirty="0">
                <a:solidFill>
                  <a:schemeClr val="tx1"/>
                </a:solidFill>
              </a:rPr>
              <a:t>В 1 классе обучение действительно </a:t>
            </a:r>
            <a:r>
              <a:rPr lang="ru-RU" sz="2400" dirty="0" err="1">
                <a:solidFill>
                  <a:schemeClr val="tx1"/>
                </a:solidFill>
              </a:rPr>
              <a:t>безоценочное</a:t>
            </a:r>
            <a:r>
              <a:rPr lang="ru-RU" sz="2400" dirty="0">
                <a:solidFill>
                  <a:schemeClr val="tx1"/>
                </a:solidFill>
              </a:rPr>
              <a:t>. Это оправдано тем, что ребенок находится в самом начале учебного пути. К концу первого года обучения уже можно судить о той или иной степени успешности младшего школьника. </a:t>
            </a:r>
          </a:p>
          <a:p>
            <a:pPr>
              <a:lnSpc>
                <a:spcPct val="90000"/>
              </a:lnSpc>
            </a:pPr>
            <a:r>
              <a:rPr lang="ru-RU" sz="2400" dirty="0">
                <a:solidFill>
                  <a:schemeClr val="tx1"/>
                </a:solidFill>
              </a:rPr>
              <a:t>В 1 классе основной упор делается на приобретение навыков учебного труда. Словесная или условно-знаковая оценка тоже зачастую присутствует в работе учителя с учеником. Важно, чтобы она была позитивной</a:t>
            </a:r>
            <a:r>
              <a:rPr lang="ru-RU" sz="2400" dirty="0"/>
              <a:t>. </a:t>
            </a:r>
          </a:p>
        </p:txBody>
      </p:sp>
    </p:spTree>
    <p:extLst>
      <p:ext uri="{BB962C8B-B14F-4D97-AF65-F5344CB8AC3E}">
        <p14:creationId xmlns:p14="http://schemas.microsoft.com/office/powerpoint/2010/main" xmlns="" val="141344210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85720" y="428604"/>
            <a:ext cx="8686800" cy="1185850"/>
          </a:xfrm>
        </p:spPr>
        <p:txBody>
          <a:bodyPr>
            <a:normAutofit fontScale="90000"/>
          </a:bodyPr>
          <a:lstStyle/>
          <a:p>
            <a:pPr algn="ctr"/>
            <a:r>
              <a:rPr lang="ru-RU" sz="3100" dirty="0">
                <a:solidFill>
                  <a:srgbClr val="D60093"/>
                </a:solidFill>
              </a:rPr>
              <a:t>В некоторых семьях детям платят деньги за успешную учёбу. Правильно ли это?</a:t>
            </a:r>
            <a:r>
              <a:rPr lang="ru-RU" sz="3100" dirty="0"/>
              <a:t> </a:t>
            </a:r>
            <a:r>
              <a:rPr lang="ru-RU" sz="4000" dirty="0" smtClean="0"/>
              <a:t/>
            </a:r>
            <a:br>
              <a:rPr lang="ru-RU" sz="4000" dirty="0" smtClean="0"/>
            </a:br>
            <a:endParaRPr lang="ru-RU" sz="4000" dirty="0"/>
          </a:p>
        </p:txBody>
      </p:sp>
      <p:sp>
        <p:nvSpPr>
          <p:cNvPr id="33795" name="Rectangle 3"/>
          <p:cNvSpPr>
            <a:spLocks noGrp="1" noChangeArrowheads="1"/>
          </p:cNvSpPr>
          <p:nvPr>
            <p:ph idx="1"/>
          </p:nvPr>
        </p:nvSpPr>
        <p:spPr/>
        <p:txBody>
          <a:bodyPr/>
          <a:lstStyle/>
          <a:p>
            <a:pPr>
              <a:lnSpc>
                <a:spcPct val="90000"/>
              </a:lnSpc>
            </a:pPr>
            <a:endParaRPr lang="ru-RU" sz="2400" dirty="0" smtClean="0"/>
          </a:p>
          <a:p>
            <a:pPr>
              <a:lnSpc>
                <a:spcPct val="90000"/>
              </a:lnSpc>
            </a:pPr>
            <a:r>
              <a:rPr lang="ru-RU" sz="2400" dirty="0" smtClean="0">
                <a:solidFill>
                  <a:schemeClr val="tx1"/>
                </a:solidFill>
              </a:rPr>
              <a:t>Всё </a:t>
            </a:r>
            <a:r>
              <a:rPr lang="ru-RU" sz="2400" dirty="0">
                <a:solidFill>
                  <a:schemeClr val="tx1"/>
                </a:solidFill>
              </a:rPr>
              <a:t>зависит от того,  каких именно людей хотят воспитать в семье. Если у вас принято оплачивать труд матери за приготовленный обед, убранную квартиру, поход отца в магазин, то вы, наверное, на правильном пути. Мы думаем, что человеческие отношения состоят из обязанностей людей друг перед другом. Объясните ребенку, что учёба – это его обязанность, которую он, как и остальные члены семьи, должен выполнять хорошо. В этом случае заданный вами вопрос не будет так актуален. </a:t>
            </a:r>
          </a:p>
        </p:txBody>
      </p:sp>
    </p:spTree>
    <p:extLst>
      <p:ext uri="{BB962C8B-B14F-4D97-AF65-F5344CB8AC3E}">
        <p14:creationId xmlns:p14="http://schemas.microsoft.com/office/powerpoint/2010/main" xmlns="" val="412467975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0" y="457200"/>
            <a:ext cx="8229600" cy="1371600"/>
          </a:xfrm>
        </p:spPr>
        <p:txBody>
          <a:bodyPr/>
          <a:lstStyle/>
          <a:p>
            <a:pPr algn="ctr"/>
            <a:r>
              <a:rPr lang="ru-RU">
                <a:solidFill>
                  <a:srgbClr val="D60093"/>
                </a:solidFill>
              </a:rPr>
              <a:t>Что делают дети на переменах?</a:t>
            </a:r>
            <a:r>
              <a:rPr lang="ru-RU"/>
              <a:t> </a:t>
            </a:r>
          </a:p>
        </p:txBody>
      </p:sp>
      <p:sp>
        <p:nvSpPr>
          <p:cNvPr id="66563" name="Rectangle 3"/>
          <p:cNvSpPr>
            <a:spLocks noGrp="1" noChangeArrowheads="1"/>
          </p:cNvSpPr>
          <p:nvPr>
            <p:ph type="body" sz="half" idx="4294967295"/>
          </p:nvPr>
        </p:nvSpPr>
        <p:spPr>
          <a:xfrm>
            <a:off x="857224" y="1981200"/>
            <a:ext cx="7286676" cy="3886200"/>
          </a:xfrm>
        </p:spPr>
        <p:txBody>
          <a:bodyPr>
            <a:normAutofit/>
          </a:bodyPr>
          <a:lstStyle/>
          <a:p>
            <a:pPr>
              <a:lnSpc>
                <a:spcPct val="90000"/>
              </a:lnSpc>
            </a:pPr>
            <a:r>
              <a:rPr lang="ru-RU" sz="2400" dirty="0"/>
              <a:t>Отдыхают. Причем отдых должен быть активным, ведь после урока, который предполагает пребывание ученика в однообразной рабочей позе, ребенку необходима разрядка. </a:t>
            </a:r>
          </a:p>
          <a:p>
            <a:pPr>
              <a:lnSpc>
                <a:spcPct val="90000"/>
              </a:lnSpc>
            </a:pPr>
            <a:r>
              <a:rPr lang="ru-RU" sz="2400" dirty="0"/>
              <a:t>На переменах допускаются подвижные и настольные игры (дети играют стоя). Главное, чтобы во время игры соблюдались правила безопасности и школьники случайно не поранили друг друга, подражая агрессивным действиям героев современных фильмов. </a:t>
            </a:r>
          </a:p>
        </p:txBody>
      </p:sp>
    </p:spTree>
    <p:extLst>
      <p:ext uri="{BB962C8B-B14F-4D97-AF65-F5344CB8AC3E}">
        <p14:creationId xmlns:p14="http://schemas.microsoft.com/office/powerpoint/2010/main" xmlns="" val="199191989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147050" cy="1244600"/>
          </a:xfrm>
        </p:spPr>
        <p:txBody>
          <a:bodyPr>
            <a:normAutofit fontScale="90000"/>
          </a:bodyPr>
          <a:lstStyle/>
          <a:p>
            <a:pPr algn="ctr"/>
            <a:r>
              <a:rPr lang="ru-RU" sz="3600">
                <a:solidFill>
                  <a:srgbClr val="D60093"/>
                </a:solidFill>
              </a:rPr>
              <a:t>Как быть, если ребенок леворукий, а</a:t>
            </a:r>
            <a:br>
              <a:rPr lang="ru-RU" sz="3600">
                <a:solidFill>
                  <a:srgbClr val="D60093"/>
                </a:solidFill>
              </a:rPr>
            </a:br>
            <a:r>
              <a:rPr lang="ru-RU" sz="3600">
                <a:solidFill>
                  <a:srgbClr val="D60093"/>
                </a:solidFill>
              </a:rPr>
              <a:t>большинство детей пишут правой рукой?</a:t>
            </a:r>
            <a:r>
              <a:rPr lang="ru-RU" sz="4000"/>
              <a:t> </a:t>
            </a:r>
          </a:p>
        </p:txBody>
      </p:sp>
      <p:sp>
        <p:nvSpPr>
          <p:cNvPr id="19459" name="Rectangle 3"/>
          <p:cNvSpPr>
            <a:spLocks noGrp="1" noChangeArrowheads="1"/>
          </p:cNvSpPr>
          <p:nvPr>
            <p:ph idx="1"/>
          </p:nvPr>
        </p:nvSpPr>
        <p:spPr>
          <a:xfrm>
            <a:off x="468313" y="1844675"/>
            <a:ext cx="8229600" cy="5013325"/>
          </a:xfrm>
        </p:spPr>
        <p:txBody>
          <a:bodyPr/>
          <a:lstStyle/>
          <a:p>
            <a:pPr>
              <a:lnSpc>
                <a:spcPct val="90000"/>
              </a:lnSpc>
            </a:pPr>
            <a:r>
              <a:rPr lang="ru-RU" sz="2800"/>
              <a:t>Ни в коем случае не следует идти против природы и переучивать ребенка. Это может повлечь за собой серьезные нарушения его здоровья. Кроме того, сейчас издаются специальные пособия для леворуких детей, в частности «Прописи для первоклассников с трудностями обучения письму и леворуких детей» автора М. М. Безруких, ручки и карандаши изогнутой формы.  Последствия переучивания леворуких детей чаще всего носят психоневрологический характер: нарушение сна, повышенная возбудимость. </a:t>
            </a:r>
          </a:p>
        </p:txBody>
      </p:sp>
    </p:spTree>
    <p:extLst>
      <p:ext uri="{BB962C8B-B14F-4D97-AF65-F5344CB8AC3E}">
        <p14:creationId xmlns:p14="http://schemas.microsoft.com/office/powerpoint/2010/main" xmlns="" val="18164419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ru-RU" sz="4000">
                <a:solidFill>
                  <a:srgbClr val="D60093"/>
                </a:solidFill>
              </a:rPr>
              <a:t>Как правильно организовать дома рабочее место ученика?</a:t>
            </a:r>
            <a:r>
              <a:rPr lang="ru-RU" sz="4000"/>
              <a:t> </a:t>
            </a:r>
          </a:p>
        </p:txBody>
      </p:sp>
      <p:sp>
        <p:nvSpPr>
          <p:cNvPr id="36867" name="Rectangle 3"/>
          <p:cNvSpPr>
            <a:spLocks noGrp="1" noChangeArrowheads="1"/>
          </p:cNvSpPr>
          <p:nvPr>
            <p:ph type="body" sz="half" idx="1"/>
          </p:nvPr>
        </p:nvSpPr>
        <p:spPr>
          <a:xfrm>
            <a:off x="0" y="1989138"/>
            <a:ext cx="5154613" cy="4608512"/>
          </a:xfrm>
        </p:spPr>
        <p:txBody>
          <a:bodyPr/>
          <a:lstStyle/>
          <a:p>
            <a:pPr>
              <a:lnSpc>
                <a:spcPct val="80000"/>
              </a:lnSpc>
            </a:pPr>
            <a:r>
              <a:rPr lang="ru-RU" sz="2400"/>
              <a:t>Купите первокласснику письменный стол. Тогда ребенок сможет сам систематизировать и разложить в ящики стола учебные принадлежности и научится поддерживать порядок на рабочем месте. </a:t>
            </a:r>
          </a:p>
          <a:p>
            <a:pPr>
              <a:lnSpc>
                <a:spcPct val="80000"/>
              </a:lnSpc>
            </a:pPr>
            <a:r>
              <a:rPr lang="ru-RU" sz="2400"/>
              <a:t>Можно купить первокласснику парту и стул с регулирующейся высотой, а для школьных принадлежностей книжные полки. </a:t>
            </a:r>
          </a:p>
        </p:txBody>
      </p:sp>
      <p:pic>
        <p:nvPicPr>
          <p:cNvPr id="36868" name="Picture 4" descr="prvpismo1"/>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5475288" y="2441575"/>
            <a:ext cx="3135312" cy="2500313"/>
          </a:xfr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43672695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2" name="Picture 4" descr="sit_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0825" y="1844675"/>
            <a:ext cx="2870200" cy="2881313"/>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109573" name="Rectangle 5"/>
          <p:cNvSpPr>
            <a:spLocks noChangeArrowheads="1"/>
          </p:cNvSpPr>
          <p:nvPr/>
        </p:nvSpPr>
        <p:spPr bwMode="auto">
          <a:xfrm>
            <a:off x="3563938" y="1125538"/>
            <a:ext cx="5148262" cy="3889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Clr>
                <a:schemeClr val="bg2"/>
              </a:buClr>
              <a:buSzPct val="75000"/>
              <a:buFont typeface="Wingdings" pitchFamily="2" charset="2"/>
              <a:buChar char="n"/>
            </a:pPr>
            <a:r>
              <a:rPr lang="ru-RU" sz="2400"/>
              <a:t>Приобретая мебель, обязательно учитывайте рост ребенка. При росте 1м - 1 м 15 см высота крышки стола над полом должна быть 46 см, а высота сиденья стула - 26 см. При росте от 1 м 15 см до 1 м 30 см высота стола должна быть 52 см, а стула - 30 см. Важно, чтобы ноги ученика стояли на полу, спина прикасалась к спинке стула, а между крышкой парты и грудью ребенка могла пройти его ладонь. </a:t>
            </a:r>
          </a:p>
        </p:txBody>
      </p:sp>
    </p:spTree>
    <p:extLst>
      <p:ext uri="{BB962C8B-B14F-4D97-AF65-F5344CB8AC3E}">
        <p14:creationId xmlns:p14="http://schemas.microsoft.com/office/powerpoint/2010/main" xmlns="" val="266842687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ChangeArrowheads="1"/>
          </p:cNvSpPr>
          <p:nvPr/>
        </p:nvSpPr>
        <p:spPr bwMode="auto">
          <a:xfrm>
            <a:off x="4932363" y="2924175"/>
            <a:ext cx="3313112" cy="2428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Clr>
                <a:schemeClr val="bg2"/>
              </a:buClr>
              <a:buSzPct val="75000"/>
              <a:buFont typeface="Wingdings" pitchFamily="2" charset="2"/>
              <a:buChar char="n"/>
            </a:pPr>
            <a:r>
              <a:rPr lang="ru-RU" sz="2400"/>
              <a:t>Лучше, если освещение будет слева. Занавески нужно отодвинуть в сторону - основной свет должен попадать через верхнюю треть окна. </a:t>
            </a:r>
          </a:p>
        </p:txBody>
      </p:sp>
      <p:pic>
        <p:nvPicPr>
          <p:cNvPr id="108551" name="Picture 7" descr="prvpismo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0825" y="1412875"/>
            <a:ext cx="4257675" cy="4200525"/>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1793307"/>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ru-RU" sz="4000">
                <a:solidFill>
                  <a:srgbClr val="D60093"/>
                </a:solidFill>
              </a:rPr>
              <a:t>Нужен ли первокласснику дневник?</a:t>
            </a:r>
            <a:r>
              <a:rPr lang="ru-RU" sz="4000"/>
              <a:t> </a:t>
            </a:r>
          </a:p>
        </p:txBody>
      </p:sp>
      <p:sp>
        <p:nvSpPr>
          <p:cNvPr id="26627" name="Rectangle 3"/>
          <p:cNvSpPr>
            <a:spLocks noGrp="1" noChangeArrowheads="1"/>
          </p:cNvSpPr>
          <p:nvPr>
            <p:ph idx="1"/>
          </p:nvPr>
        </p:nvSpPr>
        <p:spPr/>
        <p:txBody>
          <a:bodyPr/>
          <a:lstStyle/>
          <a:p>
            <a:pPr>
              <a:lnSpc>
                <a:spcPct val="90000"/>
              </a:lnSpc>
            </a:pPr>
            <a:r>
              <a:rPr lang="ru-RU" dirty="0"/>
              <a:t>Дневник стандартного образца должен заполняться учеником по всей форме, а первокласснику сделать это трудно - он еще не ориентируется в графах и не умеет хорошо писать. Поэтому </a:t>
            </a:r>
            <a:r>
              <a:rPr lang="ru-RU" dirty="0" smtClean="0"/>
              <a:t> педагоги нашей школы рекомендуют небольшие блокноты- дневники. </a:t>
            </a:r>
            <a:r>
              <a:rPr lang="ru-RU" dirty="0"/>
              <a:t>С помощью такого дневника осуществляется обратная связь с родителями. </a:t>
            </a:r>
          </a:p>
        </p:txBody>
      </p:sp>
    </p:spTree>
    <p:extLst>
      <p:ext uri="{BB962C8B-B14F-4D97-AF65-F5344CB8AC3E}">
        <p14:creationId xmlns:p14="http://schemas.microsoft.com/office/powerpoint/2010/main" xmlns="" val="203646939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a:r>
              <a:rPr lang="ru-RU" sz="4000">
                <a:solidFill>
                  <a:srgbClr val="D60093"/>
                </a:solidFill>
              </a:rPr>
              <a:t>Можно ли носить в школу игрушки?</a:t>
            </a:r>
            <a:r>
              <a:rPr lang="ru-RU" sz="4000"/>
              <a:t> </a:t>
            </a:r>
          </a:p>
        </p:txBody>
      </p:sp>
      <p:sp>
        <p:nvSpPr>
          <p:cNvPr id="30723" name="Rectangle 3"/>
          <p:cNvSpPr>
            <a:spLocks noGrp="1" noChangeArrowheads="1"/>
          </p:cNvSpPr>
          <p:nvPr>
            <p:ph idx="1"/>
          </p:nvPr>
        </p:nvSpPr>
        <p:spPr>
          <a:xfrm>
            <a:off x="457200" y="1600200"/>
            <a:ext cx="8229600" cy="4924425"/>
          </a:xfrm>
        </p:spPr>
        <p:txBody>
          <a:bodyPr/>
          <a:lstStyle/>
          <a:p>
            <a:r>
              <a:rPr lang="ru-RU"/>
              <a:t>Да, можно! </a:t>
            </a:r>
          </a:p>
          <a:p>
            <a:r>
              <a:rPr lang="ru-RU"/>
              <a:t>Игровая деятельность ещё значимая для ребёнка, любимая игрушка зачастую олицетворяет друга, с ней можно поиграть на перемене вместе с одноклассниками.</a:t>
            </a:r>
          </a:p>
          <a:p>
            <a:r>
              <a:rPr lang="ru-RU"/>
              <a:t> Лучше, если игрушка не громоздкая и без острых углов. </a:t>
            </a:r>
          </a:p>
        </p:txBody>
      </p:sp>
    </p:spTree>
    <p:extLst>
      <p:ext uri="{BB962C8B-B14F-4D97-AF65-F5344CB8AC3E}">
        <p14:creationId xmlns:p14="http://schemas.microsoft.com/office/powerpoint/2010/main" xmlns="" val="32689548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88913"/>
            <a:ext cx="8229600" cy="1008062"/>
          </a:xfrm>
        </p:spPr>
        <p:txBody>
          <a:bodyPr/>
          <a:lstStyle/>
          <a:p>
            <a:pPr algn="ctr"/>
            <a:r>
              <a:rPr lang="ru-RU" b="1">
                <a:solidFill>
                  <a:srgbClr val="D60093"/>
                </a:solidFill>
              </a:rPr>
              <a:t>Нравственная готовность</a:t>
            </a:r>
          </a:p>
        </p:txBody>
      </p:sp>
      <p:sp>
        <p:nvSpPr>
          <p:cNvPr id="9219" name="Rectangle 3"/>
          <p:cNvSpPr>
            <a:spLocks noGrp="1" noChangeArrowheads="1"/>
          </p:cNvSpPr>
          <p:nvPr>
            <p:ph idx="1"/>
          </p:nvPr>
        </p:nvSpPr>
        <p:spPr>
          <a:xfrm>
            <a:off x="0" y="1268413"/>
            <a:ext cx="9144000" cy="5589587"/>
          </a:xfrm>
        </p:spPr>
        <p:txBody>
          <a:bodyPr/>
          <a:lstStyle/>
          <a:p>
            <a:pPr>
              <a:lnSpc>
                <a:spcPct val="90000"/>
              </a:lnSpc>
            </a:pPr>
            <a:r>
              <a:rPr lang="ru-RU" dirty="0">
                <a:solidFill>
                  <a:schemeClr val="tx1"/>
                </a:solidFill>
                <a:latin typeface="Verdana" pitchFamily="34" charset="0"/>
              </a:rPr>
              <a:t>умение строить отношения с учителем; </a:t>
            </a:r>
          </a:p>
          <a:p>
            <a:pPr>
              <a:lnSpc>
                <a:spcPct val="90000"/>
              </a:lnSpc>
            </a:pPr>
            <a:r>
              <a:rPr lang="ru-RU" dirty="0">
                <a:solidFill>
                  <a:schemeClr val="tx1"/>
                </a:solidFill>
                <a:latin typeface="Verdana" pitchFamily="34" charset="0"/>
              </a:rPr>
              <a:t>умение общаться со сверстниками; </a:t>
            </a:r>
          </a:p>
          <a:p>
            <a:pPr>
              <a:lnSpc>
                <a:spcPct val="90000"/>
              </a:lnSpc>
            </a:pPr>
            <a:r>
              <a:rPr lang="ru-RU" dirty="0">
                <a:solidFill>
                  <a:schemeClr val="tx1"/>
                </a:solidFill>
                <a:latin typeface="Verdana" pitchFamily="34" charset="0"/>
              </a:rPr>
              <a:t>вежливость, сдержанность, послушание.</a:t>
            </a:r>
          </a:p>
          <a:p>
            <a:pPr>
              <a:lnSpc>
                <a:spcPct val="90000"/>
              </a:lnSpc>
            </a:pPr>
            <a:r>
              <a:rPr lang="ru-RU" dirty="0">
                <a:solidFill>
                  <a:schemeClr val="tx1"/>
                </a:solidFill>
                <a:latin typeface="Verdana" pitchFamily="34" charset="0"/>
              </a:rPr>
              <a:t>отношение к себе (отсутствие заниженной самооценки). </a:t>
            </a:r>
          </a:p>
          <a:p>
            <a:pPr>
              <a:lnSpc>
                <a:spcPct val="90000"/>
              </a:lnSpc>
            </a:pPr>
            <a:r>
              <a:rPr lang="ru-RU" dirty="0">
                <a:solidFill>
                  <a:srgbClr val="00B050"/>
                </a:solidFill>
                <a:latin typeface="Verdana" pitchFamily="34" charset="0"/>
              </a:rPr>
              <a:t>Нельзя сравнивать достижения своего ребенка с достижениями других детей. Нельзя принуждать ребенка работать на «оценку». Надо чаще хвалить своих детей, даже за малейшие успехи</a:t>
            </a:r>
            <a:r>
              <a:rPr lang="ru-RU" dirty="0">
                <a:solidFill>
                  <a:srgbClr val="CC3300"/>
                </a:solidFill>
                <a:latin typeface="Verdana" pitchFamily="34" charset="0"/>
              </a:rPr>
              <a:t>. </a:t>
            </a:r>
          </a:p>
        </p:txBody>
      </p:sp>
    </p:spTree>
    <p:extLst>
      <p:ext uri="{BB962C8B-B14F-4D97-AF65-F5344CB8AC3E}">
        <p14:creationId xmlns:p14="http://schemas.microsoft.com/office/powerpoint/2010/main" xmlns="" val="5363672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0"/>
                                        <p:tgtEl>
                                          <p:spTgt spid="9219">
                                            <p:txEl>
                                              <p:pRg st="0" end="0"/>
                                            </p:txEl>
                                          </p:spTgt>
                                        </p:tgtEl>
                                      </p:cBhvr>
                                    </p:animEffect>
                                    <p:anim calcmode="lin" valueType="num">
                                      <p:cBhvr>
                                        <p:cTn id="8" dur="5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5000"/>
                                        <p:tgtEl>
                                          <p:spTgt spid="9219">
                                            <p:txEl>
                                              <p:pRg st="1" end="1"/>
                                            </p:txEl>
                                          </p:spTgt>
                                        </p:tgtEl>
                                      </p:cBhvr>
                                    </p:animEffect>
                                    <p:anim calcmode="lin" valueType="num">
                                      <p:cBhvr>
                                        <p:cTn id="15" dur="5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5000"/>
                                        <p:tgtEl>
                                          <p:spTgt spid="9219">
                                            <p:txEl>
                                              <p:pRg st="2" end="2"/>
                                            </p:txEl>
                                          </p:spTgt>
                                        </p:tgtEl>
                                      </p:cBhvr>
                                    </p:animEffect>
                                    <p:anim calcmode="lin" valueType="num">
                                      <p:cBhvr>
                                        <p:cTn id="22" dur="5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5000"/>
                                        <p:tgtEl>
                                          <p:spTgt spid="9219">
                                            <p:txEl>
                                              <p:pRg st="3" end="3"/>
                                            </p:txEl>
                                          </p:spTgt>
                                        </p:tgtEl>
                                      </p:cBhvr>
                                    </p:animEffect>
                                    <p:anim calcmode="lin" valueType="num">
                                      <p:cBhvr>
                                        <p:cTn id="29" dur="5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sz="4000">
                <a:solidFill>
                  <a:srgbClr val="D60093"/>
                </a:solidFill>
              </a:rPr>
              <a:t>Как настроить ребенка на учебу?</a:t>
            </a:r>
          </a:p>
        </p:txBody>
      </p:sp>
      <p:sp>
        <p:nvSpPr>
          <p:cNvPr id="84995" name="Rectangle 3"/>
          <p:cNvSpPr>
            <a:spLocks noGrp="1" noChangeArrowheads="1"/>
          </p:cNvSpPr>
          <p:nvPr>
            <p:ph idx="1"/>
          </p:nvPr>
        </p:nvSpPr>
        <p:spPr>
          <a:xfrm>
            <a:off x="539750" y="1484312"/>
            <a:ext cx="8229600" cy="4302141"/>
          </a:xfrm>
        </p:spPr>
        <p:txBody>
          <a:bodyPr>
            <a:normAutofit/>
          </a:bodyPr>
          <a:lstStyle/>
          <a:p>
            <a:pPr>
              <a:lnSpc>
                <a:spcPct val="80000"/>
              </a:lnSpc>
              <a:buFont typeface="Wingdings" pitchFamily="2" charset="2"/>
              <a:buChar char="§"/>
            </a:pPr>
            <a:r>
              <a:rPr lang="ru-RU" sz="2400" b="1" dirty="0"/>
              <a:t>Соблюдайте режим дня.</a:t>
            </a:r>
          </a:p>
          <a:p>
            <a:pPr>
              <a:lnSpc>
                <a:spcPct val="80000"/>
              </a:lnSpc>
              <a:buFont typeface="Wingdings" pitchFamily="2" charset="2"/>
              <a:buNone/>
            </a:pPr>
            <a:r>
              <a:rPr lang="ru-RU" sz="2400" b="1" dirty="0"/>
              <a:t>    </a:t>
            </a:r>
            <a:r>
              <a:rPr lang="ru-RU" sz="2400" dirty="0"/>
              <a:t>Чтобы ребенку было несложно вставать по утрам, за неделю до школы постарайтесь поднимать его пораньше, а укладывать спать не позже 10 часов вечера. Так малышу будет легче адаптироваться к учебе </a:t>
            </a:r>
            <a:endParaRPr lang="ru-RU" sz="2400" dirty="0" smtClean="0"/>
          </a:p>
          <a:p>
            <a:pPr>
              <a:lnSpc>
                <a:spcPct val="80000"/>
              </a:lnSpc>
              <a:buFont typeface="Wingdings" pitchFamily="2" charset="2"/>
              <a:buNone/>
            </a:pPr>
            <a:endParaRPr lang="ru-RU" sz="2400" dirty="0"/>
          </a:p>
          <a:p>
            <a:pPr>
              <a:lnSpc>
                <a:spcPct val="80000"/>
              </a:lnSpc>
              <a:buFont typeface="Wingdings" pitchFamily="2" charset="2"/>
              <a:buChar char="§"/>
            </a:pPr>
            <a:r>
              <a:rPr lang="ru-RU" sz="2400" b="1" dirty="0"/>
              <a:t>    Создайте праздничное настроение. </a:t>
            </a:r>
          </a:p>
          <a:p>
            <a:pPr>
              <a:lnSpc>
                <a:spcPct val="80000"/>
              </a:lnSpc>
              <a:buFont typeface="Wingdings" pitchFamily="2" charset="2"/>
              <a:buNone/>
            </a:pPr>
            <a:r>
              <a:rPr lang="ru-RU" sz="2400" dirty="0"/>
              <a:t>    Расскажите малышу, как здорово учиться, как вы когда-то сами шли в первый класс и какой он у вас уже стал большой и умный. И старайтесь поддерживать этот позитивный настрой и после того, как ребенок начнет учиться. </a:t>
            </a:r>
          </a:p>
        </p:txBody>
      </p:sp>
    </p:spTree>
    <p:extLst>
      <p:ext uri="{BB962C8B-B14F-4D97-AF65-F5344CB8AC3E}">
        <p14:creationId xmlns:p14="http://schemas.microsoft.com/office/powerpoint/2010/main" xmlns="" val="322031199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a:xfrm>
            <a:off x="642910" y="549275"/>
            <a:ext cx="7715304" cy="5759450"/>
          </a:xfrm>
        </p:spPr>
        <p:txBody>
          <a:bodyPr>
            <a:normAutofit fontScale="92500"/>
          </a:bodyPr>
          <a:lstStyle/>
          <a:p>
            <a:pPr>
              <a:lnSpc>
                <a:spcPct val="80000"/>
              </a:lnSpc>
              <a:buFont typeface="Wingdings" pitchFamily="2" charset="2"/>
              <a:buChar char="§"/>
            </a:pPr>
            <a:r>
              <a:rPr lang="ru-RU" sz="2400" b="1" dirty="0">
                <a:solidFill>
                  <a:schemeClr val="tx1"/>
                </a:solidFill>
              </a:rPr>
              <a:t>Поиграйте в школу. </a:t>
            </a:r>
          </a:p>
          <a:p>
            <a:pPr>
              <a:lnSpc>
                <a:spcPct val="80000"/>
              </a:lnSpc>
              <a:buFont typeface="Wingdings" pitchFamily="2" charset="2"/>
              <a:buNone/>
            </a:pPr>
            <a:r>
              <a:rPr lang="ru-RU" sz="1800" dirty="0">
                <a:solidFill>
                  <a:schemeClr val="tx1"/>
                </a:solidFill>
              </a:rPr>
              <a:t>     </a:t>
            </a:r>
            <a:r>
              <a:rPr lang="ru-RU" sz="2400" dirty="0">
                <a:solidFill>
                  <a:schemeClr val="tx1"/>
                </a:solidFill>
              </a:rPr>
              <a:t>Представьте себя в роли учительницы. Попросите ребенка показать вам, как он будет вести себя в классе, как поднимать руку, чтобы ответить. Примерно за неделю до учебы проводите такие занятия ежедневно. </a:t>
            </a:r>
            <a:endParaRPr lang="ru-RU" sz="2400" dirty="0" smtClean="0">
              <a:solidFill>
                <a:schemeClr val="tx1"/>
              </a:solidFill>
            </a:endParaRPr>
          </a:p>
          <a:p>
            <a:pPr>
              <a:lnSpc>
                <a:spcPct val="80000"/>
              </a:lnSpc>
              <a:buFont typeface="Wingdings" pitchFamily="2" charset="2"/>
              <a:buNone/>
            </a:pPr>
            <a:endParaRPr lang="ru-RU" sz="2400" dirty="0">
              <a:solidFill>
                <a:schemeClr val="tx1"/>
              </a:solidFill>
            </a:endParaRPr>
          </a:p>
          <a:p>
            <a:pPr>
              <a:lnSpc>
                <a:spcPct val="80000"/>
              </a:lnSpc>
              <a:buFont typeface="Wingdings" pitchFamily="2" charset="2"/>
              <a:buChar char="§"/>
            </a:pPr>
            <a:r>
              <a:rPr lang="ru-RU" sz="2400" b="1" dirty="0">
                <a:solidFill>
                  <a:schemeClr val="tx1"/>
                </a:solidFill>
              </a:rPr>
              <a:t>Расскажите малышу о школьных принадлежностях</a:t>
            </a:r>
            <a:r>
              <a:rPr lang="ru-RU" sz="2000" dirty="0">
                <a:solidFill>
                  <a:schemeClr val="tx1"/>
                </a:solidFill>
              </a:rPr>
              <a:t>.</a:t>
            </a:r>
            <a:r>
              <a:rPr lang="ru-RU" sz="2000" b="1" dirty="0">
                <a:solidFill>
                  <a:schemeClr val="tx1"/>
                </a:solidFill>
              </a:rPr>
              <a:t> </a:t>
            </a:r>
          </a:p>
          <a:p>
            <a:pPr>
              <a:lnSpc>
                <a:spcPct val="80000"/>
              </a:lnSpc>
              <a:buFont typeface="Wingdings" pitchFamily="2" charset="2"/>
              <a:buNone/>
            </a:pPr>
            <a:r>
              <a:rPr lang="ru-RU" sz="1600" dirty="0">
                <a:solidFill>
                  <a:schemeClr val="tx1"/>
                </a:solidFill>
              </a:rPr>
              <a:t>      </a:t>
            </a:r>
            <a:r>
              <a:rPr lang="ru-RU" sz="2400" dirty="0">
                <a:solidFill>
                  <a:schemeClr val="tx1"/>
                </a:solidFill>
              </a:rPr>
              <a:t>Как правильно пользоваться линейкой, карандашом, подставкой для книг. Научите его аккуратно раскладывать книжки на столе. А потом вместе с ним соберите портфель. </a:t>
            </a:r>
            <a:endParaRPr lang="ru-RU" sz="2400" dirty="0" smtClean="0">
              <a:solidFill>
                <a:schemeClr val="tx1"/>
              </a:solidFill>
            </a:endParaRPr>
          </a:p>
          <a:p>
            <a:pPr>
              <a:lnSpc>
                <a:spcPct val="80000"/>
              </a:lnSpc>
              <a:buFont typeface="Wingdings" pitchFamily="2" charset="2"/>
              <a:buNone/>
            </a:pPr>
            <a:endParaRPr lang="ru-RU" sz="2400" dirty="0">
              <a:solidFill>
                <a:schemeClr val="tx1"/>
              </a:solidFill>
            </a:endParaRPr>
          </a:p>
          <a:p>
            <a:pPr>
              <a:lnSpc>
                <a:spcPct val="80000"/>
              </a:lnSpc>
              <a:buFont typeface="Wingdings" pitchFamily="2" charset="2"/>
              <a:buChar char="§"/>
            </a:pPr>
            <a:r>
              <a:rPr lang="ru-RU" sz="2400" b="1" dirty="0">
                <a:solidFill>
                  <a:schemeClr val="tx1"/>
                </a:solidFill>
              </a:rPr>
              <a:t>Не критикуйте. </a:t>
            </a:r>
          </a:p>
          <a:p>
            <a:pPr>
              <a:lnSpc>
                <a:spcPct val="80000"/>
              </a:lnSpc>
              <a:buFont typeface="Wingdings" pitchFamily="2" charset="2"/>
              <a:buNone/>
            </a:pPr>
            <a:r>
              <a:rPr lang="ru-RU" sz="1600" dirty="0">
                <a:solidFill>
                  <a:schemeClr val="tx1"/>
                </a:solidFill>
              </a:rPr>
              <a:t>     </a:t>
            </a:r>
            <a:r>
              <a:rPr lang="ru-RU" sz="2400" dirty="0">
                <a:solidFill>
                  <a:schemeClr val="tx1"/>
                </a:solidFill>
              </a:rPr>
              <a:t>Вся подготовка должна проходить в форме веселой игры. Если крохе захочется на что-то отвлечься - пусть он это сделает. Спрашивайте о его ощущениях. Главное, чтобы он чувствовал себя свободно, уверенно и непринужденно</a:t>
            </a:r>
            <a:r>
              <a:rPr lang="ru-RU" sz="2000" dirty="0">
                <a:solidFill>
                  <a:schemeClr val="tx1"/>
                </a:solidFill>
              </a:rPr>
              <a:t>.</a:t>
            </a:r>
          </a:p>
          <a:p>
            <a:pPr>
              <a:lnSpc>
                <a:spcPct val="80000"/>
              </a:lnSpc>
              <a:buFont typeface="Wingdings" pitchFamily="2" charset="2"/>
              <a:buNone/>
            </a:pPr>
            <a:r>
              <a:rPr lang="ru-RU" sz="1600" b="1" dirty="0">
                <a:solidFill>
                  <a:schemeClr val="tx1"/>
                </a:solidFill>
              </a:rPr>
              <a:t/>
            </a:r>
            <a:br>
              <a:rPr lang="ru-RU" sz="1600" b="1" dirty="0">
                <a:solidFill>
                  <a:schemeClr val="tx1"/>
                </a:solidFill>
              </a:rPr>
            </a:br>
            <a:endParaRPr lang="ru-RU" sz="1600" b="1" dirty="0">
              <a:solidFill>
                <a:schemeClr val="tx1"/>
              </a:solidFill>
            </a:endParaRPr>
          </a:p>
          <a:p>
            <a:pPr>
              <a:lnSpc>
                <a:spcPct val="80000"/>
              </a:lnSpc>
              <a:buFont typeface="Wingdings" pitchFamily="2" charset="2"/>
              <a:buNone/>
            </a:pPr>
            <a:endParaRPr lang="ru-RU" sz="1600" b="1" dirty="0"/>
          </a:p>
          <a:p>
            <a:pPr>
              <a:lnSpc>
                <a:spcPct val="80000"/>
              </a:lnSpc>
              <a:buFont typeface="Wingdings" pitchFamily="2" charset="2"/>
              <a:buNone/>
            </a:pPr>
            <a:endParaRPr lang="ru-RU" sz="1600" b="1" dirty="0"/>
          </a:p>
          <a:p>
            <a:pPr>
              <a:lnSpc>
                <a:spcPct val="80000"/>
              </a:lnSpc>
              <a:buFont typeface="Wingdings" pitchFamily="2" charset="2"/>
              <a:buNone/>
            </a:pPr>
            <a:endParaRPr lang="ru-RU" sz="1600" b="1" dirty="0"/>
          </a:p>
        </p:txBody>
      </p:sp>
    </p:spTree>
    <p:extLst>
      <p:ext uri="{BB962C8B-B14F-4D97-AF65-F5344CB8AC3E}">
        <p14:creationId xmlns:p14="http://schemas.microsoft.com/office/powerpoint/2010/main" xmlns="" val="197470604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828800"/>
          </a:xfrm>
        </p:spPr>
        <p:txBody>
          <a:bodyPr/>
          <a:lstStyle/>
          <a:p>
            <a:pPr algn="ctr"/>
            <a:r>
              <a:rPr lang="ru-RU" sz="4000">
                <a:solidFill>
                  <a:srgbClr val="D60093"/>
                </a:solidFill>
              </a:rPr>
              <a:t>Дети часто ссорятся по любому поводу. Что делать?</a:t>
            </a:r>
            <a:r>
              <a:rPr lang="ru-RU"/>
              <a:t> </a:t>
            </a:r>
          </a:p>
        </p:txBody>
      </p:sp>
      <p:sp>
        <p:nvSpPr>
          <p:cNvPr id="31747" name="Rectangle 3"/>
          <p:cNvSpPr>
            <a:spLocks noGrp="1" noChangeArrowheads="1"/>
          </p:cNvSpPr>
          <p:nvPr>
            <p:ph idx="1"/>
          </p:nvPr>
        </p:nvSpPr>
        <p:spPr>
          <a:xfrm>
            <a:off x="0" y="1600200"/>
            <a:ext cx="9144000" cy="5257800"/>
          </a:xfrm>
        </p:spPr>
        <p:txBody>
          <a:bodyPr/>
          <a:lstStyle/>
          <a:p>
            <a:pPr>
              <a:lnSpc>
                <a:spcPct val="80000"/>
              </a:lnSpc>
            </a:pPr>
            <a:r>
              <a:rPr lang="ru-RU" sz="2400"/>
              <a:t>Вопрос конфликтов в отношении между людьми самый не простой и касается не только детей. К сожалению, вмешиваясь в детские ссоры, взрослые зачастую действуют столь неграмотно, что только усугубляют ситуацию. Родители просто запрещают ребёнку дружить с товарищем. Это необходимо лишь в самом крайнем случае, когда понятие дружба уже не соответствует сложившимся отношениям. </a:t>
            </a:r>
          </a:p>
          <a:p>
            <a:pPr>
              <a:lnSpc>
                <a:spcPct val="80000"/>
              </a:lnSpc>
            </a:pPr>
            <a:r>
              <a:rPr lang="ru-RU" sz="2400"/>
              <a:t>Если взрослым не известны мотивы конфликта, то следует по очереди выслушать обе стороны (иногда их бывает и больше), не давая оценки детским поступкам до тех пор, пока ситуация не проясниться. В любом случае в ссоре чаще всего виноваты сами ссорящиеся, не умеющие уступать друг другу и не желающие идти на компромисс. Умению общаться вам придётся учить ребёнка ещё очень долго, желательно на собственном примере. Если вы хотите воспитать честного человека, то приучите малыша признавать свои ошибки, начиная со слов “ Я виноват…”. </a:t>
            </a:r>
          </a:p>
        </p:txBody>
      </p:sp>
    </p:spTree>
    <p:extLst>
      <p:ext uri="{BB962C8B-B14F-4D97-AF65-F5344CB8AC3E}">
        <p14:creationId xmlns:p14="http://schemas.microsoft.com/office/powerpoint/2010/main" xmlns="" val="228054287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ru-RU" sz="4000">
                <a:solidFill>
                  <a:srgbClr val="D60093"/>
                </a:solidFill>
              </a:rPr>
              <a:t>Нужно ли наказывать ребёнка за отсутствие успехов в обучении?</a:t>
            </a:r>
            <a:r>
              <a:rPr lang="ru-RU" sz="4000"/>
              <a:t> </a:t>
            </a:r>
          </a:p>
        </p:txBody>
      </p:sp>
      <p:sp>
        <p:nvSpPr>
          <p:cNvPr id="32771" name="Rectangle 3"/>
          <p:cNvSpPr>
            <a:spLocks noGrp="1" noChangeArrowheads="1"/>
          </p:cNvSpPr>
          <p:nvPr>
            <p:ph idx="1"/>
          </p:nvPr>
        </p:nvSpPr>
        <p:spPr/>
        <p:txBody>
          <a:bodyPr/>
          <a:lstStyle/>
          <a:p>
            <a:pPr>
              <a:lnSpc>
                <a:spcPct val="90000"/>
              </a:lnSpc>
            </a:pPr>
            <a:r>
              <a:rPr lang="ru-RU" sz="2400"/>
              <a:t>Этого делать не рекомендуется, ведь первоклассник ещё ничему не научился. </a:t>
            </a:r>
          </a:p>
          <a:p>
            <a:pPr>
              <a:lnSpc>
                <a:spcPct val="90000"/>
              </a:lnSpc>
            </a:pPr>
            <a:r>
              <a:rPr lang="ru-RU" sz="2400"/>
              <a:t>Наказать можно за непослушание. Однако помните, что нельзя наказывать трудом или лишением прогулки.</a:t>
            </a:r>
          </a:p>
          <a:p>
            <a:pPr>
              <a:lnSpc>
                <a:spcPct val="90000"/>
              </a:lnSpc>
            </a:pPr>
            <a:r>
              <a:rPr lang="ru-RU" sz="2400"/>
              <a:t> Небрежно выполненное задание необходимо переделать, но не поздно вечером. </a:t>
            </a:r>
          </a:p>
          <a:p>
            <a:pPr>
              <a:lnSpc>
                <a:spcPct val="90000"/>
              </a:lnSpc>
            </a:pPr>
            <a:r>
              <a:rPr lang="ru-RU" sz="2400"/>
              <a:t>Попытайтесь вселить в ребёнка уверенность в своих силах, подбодрите его и подскажите, как лучше сделать задание. </a:t>
            </a:r>
          </a:p>
          <a:p>
            <a:pPr>
              <a:lnSpc>
                <a:spcPct val="90000"/>
              </a:lnSpc>
            </a:pPr>
            <a:r>
              <a:rPr lang="ru-RU" sz="2400"/>
              <a:t>Хвалите первоклассника даже за самые маленькие успехи, и тогда вам не придётся думать о наказании. </a:t>
            </a:r>
          </a:p>
        </p:txBody>
      </p:sp>
    </p:spTree>
    <p:extLst>
      <p:ext uri="{BB962C8B-B14F-4D97-AF65-F5344CB8AC3E}">
        <p14:creationId xmlns:p14="http://schemas.microsoft.com/office/powerpoint/2010/main" xmlns="" val="345942590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9900" y="457200"/>
            <a:ext cx="8216900" cy="1101725"/>
          </a:xfrm>
        </p:spPr>
        <p:txBody>
          <a:bodyPr/>
          <a:lstStyle/>
          <a:p>
            <a:pPr algn="ctr"/>
            <a:r>
              <a:rPr lang="ru-RU">
                <a:solidFill>
                  <a:srgbClr val="D60093"/>
                </a:solidFill>
              </a:rPr>
              <a:t>Выводы</a:t>
            </a:r>
          </a:p>
        </p:txBody>
      </p:sp>
      <p:sp>
        <p:nvSpPr>
          <p:cNvPr id="35843" name="Rectangle 3"/>
          <p:cNvSpPr>
            <a:spLocks noGrp="1" noChangeArrowheads="1"/>
          </p:cNvSpPr>
          <p:nvPr>
            <p:ph type="body" sz="half" idx="1"/>
          </p:nvPr>
        </p:nvSpPr>
        <p:spPr>
          <a:xfrm>
            <a:off x="539750" y="1484313"/>
            <a:ext cx="8353425" cy="5040312"/>
          </a:xfrm>
        </p:spPr>
        <p:txBody>
          <a:bodyPr/>
          <a:lstStyle/>
          <a:p>
            <a:pPr>
              <a:lnSpc>
                <a:spcPct val="80000"/>
              </a:lnSpc>
            </a:pPr>
            <a:r>
              <a:rPr lang="ru-RU" sz="2400" dirty="0">
                <a:solidFill>
                  <a:schemeClr val="tx1"/>
                </a:solidFill>
              </a:rPr>
              <a:t>Учебно-воспитательная деятельность в школе не может иметь успеха без тесных контактов с родителями. </a:t>
            </a:r>
          </a:p>
          <a:p>
            <a:pPr>
              <a:lnSpc>
                <a:spcPct val="80000"/>
              </a:lnSpc>
            </a:pPr>
            <a:r>
              <a:rPr lang="ru-RU" sz="2400" dirty="0">
                <a:solidFill>
                  <a:schemeClr val="tx1"/>
                </a:solidFill>
              </a:rPr>
              <a:t>Именно Вы должны стать нашими лучшими помощниками, заинтересованными союзниками, доброжелательными участниками единого педагогического процесса.</a:t>
            </a:r>
          </a:p>
          <a:p>
            <a:pPr>
              <a:lnSpc>
                <a:spcPct val="80000"/>
              </a:lnSpc>
            </a:pPr>
            <a:r>
              <a:rPr lang="ru-RU" sz="2400" dirty="0">
                <a:solidFill>
                  <a:schemeClr val="tx1"/>
                </a:solidFill>
              </a:rPr>
              <a:t> В школе должны отсутствовать две поведенческие "модели" родителей: в качестве "провинившегося ученика" и в качестве "обвинителя". </a:t>
            </a:r>
          </a:p>
          <a:p>
            <a:pPr>
              <a:lnSpc>
                <a:spcPct val="80000"/>
              </a:lnSpc>
            </a:pPr>
            <a:r>
              <a:rPr lang="ru-RU" sz="2400" b="1" i="1" dirty="0">
                <a:solidFill>
                  <a:schemeClr val="tx1"/>
                </a:solidFill>
              </a:rPr>
              <a:t>Должна присутствовать третья "модель": родители с адекватным поведением, предполагающая взаимопонимание родителя и учителя на благо ребенку. </a:t>
            </a:r>
          </a:p>
          <a:p>
            <a:pPr>
              <a:lnSpc>
                <a:spcPct val="80000"/>
              </a:lnSpc>
            </a:pPr>
            <a:r>
              <a:rPr lang="ru-RU" sz="2400" dirty="0">
                <a:solidFill>
                  <a:schemeClr val="tx1"/>
                </a:solidFill>
              </a:rPr>
              <a:t>Родители нужны нам, учителям! </a:t>
            </a:r>
          </a:p>
        </p:txBody>
      </p:sp>
    </p:spTree>
    <p:extLst>
      <p:ext uri="{BB962C8B-B14F-4D97-AF65-F5344CB8AC3E}">
        <p14:creationId xmlns:p14="http://schemas.microsoft.com/office/powerpoint/2010/main" xmlns="" val="1072712273"/>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WordArt 4"/>
          <p:cNvSpPr>
            <a:spLocks noChangeArrowheads="1" noChangeShapeType="1" noTextEdit="1"/>
          </p:cNvSpPr>
          <p:nvPr/>
        </p:nvSpPr>
        <p:spPr bwMode="auto">
          <a:xfrm>
            <a:off x="971550" y="2500306"/>
            <a:ext cx="7561263" cy="3065469"/>
          </a:xfrm>
          <a:prstGeom prst="rect">
            <a:avLst/>
          </a:prstGeom>
        </p:spPr>
        <p:txBody>
          <a:bodyPr wrap="none" fromWordArt="1">
            <a:prstTxWarp prst="textPlain">
              <a:avLst>
                <a:gd name="adj" fmla="val 50000"/>
              </a:avLst>
            </a:prstTxWarp>
          </a:bodyPr>
          <a:lstStyle/>
          <a:p>
            <a:pPr algn="ctr"/>
            <a:endParaRPr lang="ru-RU" sz="3600" kern="10" spc="720" dirty="0">
              <a:ln w="9525">
                <a:solidFill>
                  <a:srgbClr val="CC3300"/>
                </a:solidFill>
                <a:round/>
                <a:headEnd/>
                <a:tailEnd/>
              </a:ln>
              <a:solidFill>
                <a:srgbClr val="CC00FF"/>
              </a:solidFill>
              <a:effectLst>
                <a:outerShdw dist="45791" dir="3378596" algn="ctr" rotWithShape="0">
                  <a:srgbClr val="4D4D4D">
                    <a:alpha val="80000"/>
                  </a:srgbClr>
                </a:outerShdw>
              </a:effectLst>
              <a:latin typeface="Arial"/>
              <a:cs typeface="Arial"/>
            </a:endParaRPr>
          </a:p>
        </p:txBody>
      </p:sp>
      <p:sp>
        <p:nvSpPr>
          <p:cNvPr id="5" name="Прямоугольник 4"/>
          <p:cNvSpPr/>
          <p:nvPr/>
        </p:nvSpPr>
        <p:spPr>
          <a:xfrm>
            <a:off x="2286000" y="2143116"/>
            <a:ext cx="4572000" cy="1754326"/>
          </a:xfrm>
          <a:prstGeom prst="rect">
            <a:avLst/>
          </a:prstGeom>
        </p:spPr>
        <p:txBody>
          <a:bodyPr wrap="square">
            <a:spAutoFit/>
          </a:bodyPr>
          <a:lstStyle/>
          <a:p>
            <a:pPr algn="ctr"/>
            <a:r>
              <a:rPr lang="ru-RU" sz="5400" dirty="0" smtClean="0">
                <a:latin typeface="Times New Roman" pitchFamily="18" charset="0"/>
                <a:cs typeface="Times New Roman" pitchFamily="18" charset="0"/>
              </a:rPr>
              <a:t>Спасибо </a:t>
            </a:r>
          </a:p>
          <a:p>
            <a:pPr algn="ctr"/>
            <a:r>
              <a:rPr lang="ru-RU" sz="5400" dirty="0" smtClean="0">
                <a:latin typeface="Times New Roman" pitchFamily="18" charset="0"/>
                <a:cs typeface="Times New Roman" pitchFamily="18" charset="0"/>
              </a:rPr>
              <a:t>за внимание</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243681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9600" cy="1143000"/>
          </a:xfrm>
        </p:spPr>
        <p:txBody>
          <a:bodyPr/>
          <a:lstStyle/>
          <a:p>
            <a:pPr algn="ctr"/>
            <a:r>
              <a:rPr lang="ru-RU" sz="4000" b="1">
                <a:solidFill>
                  <a:srgbClr val="D60093"/>
                </a:solidFill>
              </a:rPr>
              <a:t>Психологическая готовность</a:t>
            </a:r>
          </a:p>
        </p:txBody>
      </p:sp>
      <p:sp>
        <p:nvSpPr>
          <p:cNvPr id="11267" name="Rectangle 3"/>
          <p:cNvSpPr>
            <a:spLocks noGrp="1" noChangeArrowheads="1"/>
          </p:cNvSpPr>
          <p:nvPr>
            <p:ph idx="1"/>
          </p:nvPr>
        </p:nvSpPr>
        <p:spPr>
          <a:xfrm>
            <a:off x="250825" y="1125538"/>
            <a:ext cx="8893175" cy="5732462"/>
          </a:xfrm>
        </p:spPr>
        <p:txBody>
          <a:bodyPr/>
          <a:lstStyle/>
          <a:p>
            <a:pPr>
              <a:lnSpc>
                <a:spcPct val="120000"/>
              </a:lnSpc>
            </a:pPr>
            <a:r>
              <a:rPr lang="ru-RU" sz="2400" dirty="0">
                <a:solidFill>
                  <a:schemeClr val="tx1"/>
                </a:solidFill>
                <a:latin typeface="Verdana" pitchFamily="34" charset="0"/>
              </a:rPr>
              <a:t>это твердое желание учиться, получать знания; понимание важности и необходимости учения; проявление выраженного интереса к получению новых знаний;</a:t>
            </a:r>
          </a:p>
          <a:p>
            <a:pPr>
              <a:lnSpc>
                <a:spcPct val="120000"/>
              </a:lnSpc>
            </a:pPr>
            <a:r>
              <a:rPr lang="ru-RU" sz="2400" dirty="0">
                <a:solidFill>
                  <a:schemeClr val="tx1"/>
                </a:solidFill>
                <a:latin typeface="Verdana" pitchFamily="34" charset="0"/>
              </a:rPr>
              <a:t>это умение слушать учителя и выполнять его задания (отнюдь не всегда интересные);</a:t>
            </a:r>
          </a:p>
          <a:p>
            <a:pPr>
              <a:lnSpc>
                <a:spcPct val="120000"/>
              </a:lnSpc>
            </a:pPr>
            <a:r>
              <a:rPr lang="ru-RU" sz="2400" dirty="0">
                <a:solidFill>
                  <a:schemeClr val="tx1"/>
                </a:solidFill>
                <a:latin typeface="Verdana" pitchFamily="34" charset="0"/>
              </a:rPr>
              <a:t>умение общаться со сверстниками и взрослыми (ребенок легко вступает в контакт, не агрессивен, умеет находить выход из проблемных ситуаций общения, признает авторитет взрослых);</a:t>
            </a:r>
          </a:p>
          <a:p>
            <a:pPr>
              <a:lnSpc>
                <a:spcPct val="120000"/>
              </a:lnSpc>
            </a:pPr>
            <a:r>
              <a:rPr lang="ru-RU" sz="2400" dirty="0">
                <a:solidFill>
                  <a:schemeClr val="tx1"/>
                </a:solidFill>
                <a:latin typeface="Verdana" pitchFamily="34" charset="0"/>
              </a:rPr>
              <a:t> это определенный уровень развития мышления, памяти, внимания. </a:t>
            </a:r>
          </a:p>
          <a:p>
            <a:pPr>
              <a:lnSpc>
                <a:spcPct val="120000"/>
              </a:lnSpc>
            </a:pPr>
            <a:endParaRPr lang="ru-RU" sz="2400" dirty="0">
              <a:latin typeface="Verdana" pitchFamily="34" charset="0"/>
            </a:endParaRPr>
          </a:p>
        </p:txBody>
      </p:sp>
    </p:spTree>
    <p:extLst>
      <p:ext uri="{BB962C8B-B14F-4D97-AF65-F5344CB8AC3E}">
        <p14:creationId xmlns:p14="http://schemas.microsoft.com/office/powerpoint/2010/main" xmlns="" val="40485592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0"/>
                                        <p:tgtEl>
                                          <p:spTgt spid="11267">
                                            <p:txEl>
                                              <p:pRg st="0" end="0"/>
                                            </p:txEl>
                                          </p:spTgt>
                                        </p:tgtEl>
                                      </p:cBhvr>
                                    </p:animEffect>
                                    <p:anim calcmode="lin" valueType="num">
                                      <p:cBhvr>
                                        <p:cTn id="8" dur="5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5000"/>
                                        <p:tgtEl>
                                          <p:spTgt spid="11267">
                                            <p:txEl>
                                              <p:pRg st="1" end="1"/>
                                            </p:txEl>
                                          </p:spTgt>
                                        </p:tgtEl>
                                      </p:cBhvr>
                                    </p:animEffect>
                                    <p:anim calcmode="lin" valueType="num">
                                      <p:cBhvr>
                                        <p:cTn id="15" dur="5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5000"/>
                                        <p:tgtEl>
                                          <p:spTgt spid="11267">
                                            <p:txEl>
                                              <p:pRg st="2" end="2"/>
                                            </p:txEl>
                                          </p:spTgt>
                                        </p:tgtEl>
                                      </p:cBhvr>
                                    </p:animEffect>
                                    <p:anim calcmode="lin" valueType="num">
                                      <p:cBhvr>
                                        <p:cTn id="22" dur="5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5000"/>
                                        <p:tgtEl>
                                          <p:spTgt spid="11267">
                                            <p:txEl>
                                              <p:pRg st="3" end="3"/>
                                            </p:txEl>
                                          </p:spTgt>
                                        </p:tgtEl>
                                      </p:cBhvr>
                                    </p:animEffect>
                                    <p:anim calcmode="lin" valueType="num">
                                      <p:cBhvr>
                                        <p:cTn id="29" dur="5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404813"/>
            <a:ext cx="8229600" cy="1143000"/>
          </a:xfrm>
        </p:spPr>
        <p:txBody>
          <a:bodyPr>
            <a:normAutofit fontScale="90000"/>
          </a:bodyPr>
          <a:lstStyle/>
          <a:p>
            <a:pPr algn="ctr"/>
            <a:r>
              <a:rPr lang="ru-RU" sz="4000" b="1">
                <a:solidFill>
                  <a:srgbClr val="D60093"/>
                </a:solidFill>
              </a:rPr>
              <a:t>Развитие школьно-значимых психологических функций:</a:t>
            </a:r>
            <a:br>
              <a:rPr lang="ru-RU" sz="4000" b="1">
                <a:solidFill>
                  <a:srgbClr val="D60093"/>
                </a:solidFill>
              </a:rPr>
            </a:br>
            <a:endParaRPr lang="ru-RU" sz="4000" b="1">
              <a:solidFill>
                <a:srgbClr val="D60093"/>
              </a:solidFill>
            </a:endParaRPr>
          </a:p>
        </p:txBody>
      </p:sp>
      <p:sp>
        <p:nvSpPr>
          <p:cNvPr id="41987" name="Rectangle 3"/>
          <p:cNvSpPr>
            <a:spLocks noGrp="1" noChangeArrowheads="1"/>
          </p:cNvSpPr>
          <p:nvPr>
            <p:ph idx="1"/>
          </p:nvPr>
        </p:nvSpPr>
        <p:spPr>
          <a:xfrm>
            <a:off x="0" y="1341438"/>
            <a:ext cx="9144000" cy="5257800"/>
          </a:xfrm>
        </p:spPr>
        <p:txBody>
          <a:bodyPr/>
          <a:lstStyle/>
          <a:p>
            <a:pPr>
              <a:lnSpc>
                <a:spcPct val="130000"/>
              </a:lnSpc>
            </a:pPr>
            <a:r>
              <a:rPr lang="ru-RU" sz="2400" dirty="0">
                <a:solidFill>
                  <a:srgbClr val="00B050"/>
                </a:solidFill>
                <a:latin typeface="Verdana" pitchFamily="34" charset="0"/>
              </a:rPr>
              <a:t>развитие мелких мышц руки </a:t>
            </a:r>
            <a:r>
              <a:rPr lang="ru-RU" sz="2400" dirty="0">
                <a:solidFill>
                  <a:schemeClr val="tx1"/>
                </a:solidFill>
                <a:latin typeface="Verdana" pitchFamily="34" charset="0"/>
              </a:rPr>
              <a:t>(рука развита хорошо, ребенок уверенно владеет карандашом, ножницами);</a:t>
            </a:r>
          </a:p>
          <a:p>
            <a:pPr>
              <a:lnSpc>
                <a:spcPct val="130000"/>
              </a:lnSpc>
            </a:pPr>
            <a:r>
              <a:rPr lang="ru-RU" sz="2400" dirty="0">
                <a:solidFill>
                  <a:srgbClr val="00B050"/>
                </a:solidFill>
                <a:latin typeface="Verdana" pitchFamily="34" charset="0"/>
              </a:rPr>
              <a:t>пространственная организация, координация движений </a:t>
            </a:r>
            <a:r>
              <a:rPr lang="ru-RU" sz="2400" dirty="0">
                <a:solidFill>
                  <a:schemeClr val="tx1"/>
                </a:solidFill>
                <a:latin typeface="Verdana" pitchFamily="34" charset="0"/>
              </a:rPr>
              <a:t>(умение правильно определять выше - ниже, вперед - назад, слева - справа);</a:t>
            </a:r>
          </a:p>
          <a:p>
            <a:pPr>
              <a:lnSpc>
                <a:spcPct val="130000"/>
              </a:lnSpc>
            </a:pPr>
            <a:r>
              <a:rPr lang="ru-RU" sz="2400" dirty="0">
                <a:solidFill>
                  <a:srgbClr val="00B050"/>
                </a:solidFill>
                <a:latin typeface="Verdana" pitchFamily="34" charset="0"/>
              </a:rPr>
              <a:t>координация в системе глаз - рука </a:t>
            </a:r>
            <a:r>
              <a:rPr lang="ru-RU" sz="2400" dirty="0">
                <a:solidFill>
                  <a:schemeClr val="tx1"/>
                </a:solidFill>
                <a:latin typeface="Verdana" pitchFamily="34" charset="0"/>
              </a:rPr>
              <a:t>(ребенок может правильно перенести в тетрадь простейший графический образ - узор, фигуру - зрительно воспринимаемый на расстоянии (например, из книг);</a:t>
            </a:r>
          </a:p>
          <a:p>
            <a:pPr>
              <a:lnSpc>
                <a:spcPct val="130000"/>
              </a:lnSpc>
              <a:buFont typeface="Wingdings" pitchFamily="2" charset="2"/>
              <a:buNone/>
            </a:pPr>
            <a:endParaRPr lang="ru-RU" sz="2400" dirty="0">
              <a:latin typeface="Verdana" pitchFamily="34" charset="0"/>
            </a:endParaRPr>
          </a:p>
        </p:txBody>
      </p:sp>
    </p:spTree>
    <p:extLst>
      <p:ext uri="{BB962C8B-B14F-4D97-AF65-F5344CB8AC3E}">
        <p14:creationId xmlns:p14="http://schemas.microsoft.com/office/powerpoint/2010/main" xmlns="" val="12391821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5000"/>
                                        <p:tgtEl>
                                          <p:spTgt spid="41987">
                                            <p:txEl>
                                              <p:pRg st="0" end="0"/>
                                            </p:txEl>
                                          </p:spTgt>
                                        </p:tgtEl>
                                      </p:cBhvr>
                                    </p:animEffect>
                                    <p:anim calcmode="lin" valueType="num">
                                      <p:cBhvr>
                                        <p:cTn id="8" dur="5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5000"/>
                                        <p:tgtEl>
                                          <p:spTgt spid="41987">
                                            <p:txEl>
                                              <p:pRg st="1" end="1"/>
                                            </p:txEl>
                                          </p:spTgt>
                                        </p:tgtEl>
                                      </p:cBhvr>
                                    </p:animEffect>
                                    <p:anim calcmode="lin" valueType="num">
                                      <p:cBhvr>
                                        <p:cTn id="15" dur="5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Effect transition="in" filter="fade">
                                      <p:cBhvr>
                                        <p:cTn id="21" dur="5000"/>
                                        <p:tgtEl>
                                          <p:spTgt spid="41987">
                                            <p:txEl>
                                              <p:pRg st="2" end="2"/>
                                            </p:txEl>
                                          </p:spTgt>
                                        </p:tgtEl>
                                      </p:cBhvr>
                                    </p:animEffect>
                                    <p:anim calcmode="lin" valueType="num">
                                      <p:cBhvr>
                                        <p:cTn id="22" dur="5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4294967295"/>
          </p:nvPr>
        </p:nvSpPr>
        <p:spPr>
          <a:xfrm>
            <a:off x="0" y="785813"/>
            <a:ext cx="9144000" cy="6072187"/>
          </a:xfrm>
        </p:spPr>
        <p:txBody>
          <a:bodyPr/>
          <a:lstStyle/>
          <a:p>
            <a:pPr>
              <a:lnSpc>
                <a:spcPct val="130000"/>
              </a:lnSpc>
            </a:pPr>
            <a:r>
              <a:rPr lang="ru-RU" sz="2400" i="1" dirty="0">
                <a:solidFill>
                  <a:srgbClr val="00B050"/>
                </a:solidFill>
                <a:latin typeface="Verdana" pitchFamily="34" charset="0"/>
              </a:rPr>
              <a:t>развитие логического мышления </a:t>
            </a:r>
            <a:r>
              <a:rPr lang="ru-RU" sz="2400" dirty="0">
                <a:solidFill>
                  <a:schemeClr val="tx1"/>
                </a:solidFill>
                <a:latin typeface="Verdana" pitchFamily="34" charset="0"/>
              </a:rPr>
              <a:t>(способность находить сходства и различия разных предметов при сравнении, умение правильно объединять предметы в группы по общим существенным признакам);</a:t>
            </a:r>
          </a:p>
          <a:p>
            <a:pPr>
              <a:lnSpc>
                <a:spcPct val="130000"/>
              </a:lnSpc>
            </a:pPr>
            <a:r>
              <a:rPr lang="ru-RU" sz="2400" i="1" dirty="0">
                <a:solidFill>
                  <a:srgbClr val="00B050"/>
                </a:solidFill>
                <a:latin typeface="Verdana" pitchFamily="34" charset="0"/>
              </a:rPr>
              <a:t>развитие произвольного внимания </a:t>
            </a:r>
            <a:r>
              <a:rPr lang="ru-RU" sz="2400" dirty="0">
                <a:solidFill>
                  <a:schemeClr val="tx1"/>
                </a:solidFill>
                <a:latin typeface="Verdana" pitchFamily="34" charset="0"/>
              </a:rPr>
              <a:t>(способность удерживать внимание на выполняемой работе в течение 15-20 минут);</a:t>
            </a:r>
          </a:p>
          <a:p>
            <a:pPr>
              <a:lnSpc>
                <a:spcPct val="130000"/>
              </a:lnSpc>
            </a:pPr>
            <a:r>
              <a:rPr lang="ru-RU" sz="2400" i="1" dirty="0">
                <a:solidFill>
                  <a:srgbClr val="00B050"/>
                </a:solidFill>
                <a:latin typeface="Verdana" pitchFamily="34" charset="0"/>
              </a:rPr>
              <a:t>развитие произвольной памяти </a:t>
            </a:r>
            <a:r>
              <a:rPr lang="ru-RU" sz="2400" dirty="0">
                <a:solidFill>
                  <a:schemeClr val="tx1"/>
                </a:solidFill>
                <a:latin typeface="Verdana" pitchFamily="34" charset="0"/>
              </a:rPr>
              <a:t>(способность к опосредованному запоминанию: связывать запоминаемый материал с конкретным символом /слово - картинка либо слово - ситуация/).</a:t>
            </a:r>
          </a:p>
          <a:p>
            <a:pPr>
              <a:lnSpc>
                <a:spcPct val="130000"/>
              </a:lnSpc>
              <a:buFont typeface="Wingdings" pitchFamily="2" charset="2"/>
              <a:buNone/>
            </a:pPr>
            <a:endParaRPr lang="ru-RU" sz="2400" dirty="0">
              <a:latin typeface="Verdana" pitchFamily="34" charset="0"/>
            </a:endParaRPr>
          </a:p>
        </p:txBody>
      </p:sp>
    </p:spTree>
    <p:extLst>
      <p:ext uri="{BB962C8B-B14F-4D97-AF65-F5344CB8AC3E}">
        <p14:creationId xmlns:p14="http://schemas.microsoft.com/office/powerpoint/2010/main" xmlns="" val="17580979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0"/>
                                        <p:tgtEl>
                                          <p:spTgt spid="58371">
                                            <p:txEl>
                                              <p:pRg st="0" end="0"/>
                                            </p:txEl>
                                          </p:spTgt>
                                        </p:tgtEl>
                                      </p:cBhvr>
                                    </p:animEffect>
                                    <p:anim calcmode="lin" valueType="num">
                                      <p:cBhvr>
                                        <p:cTn id="8" dur="5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Effect transition="in" filter="fade">
                                      <p:cBhvr>
                                        <p:cTn id="14" dur="5000"/>
                                        <p:tgtEl>
                                          <p:spTgt spid="58371">
                                            <p:txEl>
                                              <p:pRg st="1" end="1"/>
                                            </p:txEl>
                                          </p:spTgt>
                                        </p:tgtEl>
                                      </p:cBhvr>
                                    </p:animEffect>
                                    <p:anim calcmode="lin" valueType="num">
                                      <p:cBhvr>
                                        <p:cTn id="15" dur="5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Effect transition="in" filter="fade">
                                      <p:cBhvr>
                                        <p:cTn id="21" dur="5000"/>
                                        <p:tgtEl>
                                          <p:spTgt spid="58371">
                                            <p:txEl>
                                              <p:pRg st="2" end="2"/>
                                            </p:txEl>
                                          </p:spTgt>
                                        </p:tgtEl>
                                      </p:cBhvr>
                                    </p:animEffect>
                                    <p:anim calcmode="lin" valueType="num">
                                      <p:cBhvr>
                                        <p:cTn id="22" dur="5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583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0"/>
            <a:ext cx="8229600" cy="1143000"/>
          </a:xfrm>
        </p:spPr>
        <p:txBody>
          <a:bodyPr/>
          <a:lstStyle/>
          <a:p>
            <a:pPr algn="ctr"/>
            <a:r>
              <a:rPr lang="ru-RU" b="1">
                <a:solidFill>
                  <a:srgbClr val="D60093"/>
                </a:solidFill>
              </a:rPr>
              <a:t>Мыслительная готовность</a:t>
            </a:r>
          </a:p>
        </p:txBody>
      </p:sp>
      <p:sp>
        <p:nvSpPr>
          <p:cNvPr id="12291" name="Rectangle 3"/>
          <p:cNvSpPr>
            <a:spLocks noGrp="1" noChangeArrowheads="1"/>
          </p:cNvSpPr>
          <p:nvPr>
            <p:ph idx="1"/>
          </p:nvPr>
        </p:nvSpPr>
        <p:spPr>
          <a:xfrm>
            <a:off x="0" y="1125538"/>
            <a:ext cx="9144000" cy="5949950"/>
          </a:xfrm>
        </p:spPr>
        <p:txBody>
          <a:bodyPr/>
          <a:lstStyle/>
          <a:p>
            <a:pPr>
              <a:lnSpc>
                <a:spcPct val="80000"/>
              </a:lnSpc>
            </a:pPr>
            <a:r>
              <a:rPr lang="ru-RU" sz="2000" dirty="0">
                <a:solidFill>
                  <a:schemeClr val="tx1"/>
                </a:solidFill>
                <a:latin typeface="Verdana" pitchFamily="34" charset="0"/>
              </a:rPr>
              <a:t>Наиболее важные показатели — это развитие мышления и речи. </a:t>
            </a:r>
          </a:p>
          <a:p>
            <a:pPr>
              <a:lnSpc>
                <a:spcPct val="80000"/>
              </a:lnSpc>
            </a:pPr>
            <a:r>
              <a:rPr lang="ru-RU" sz="2000" dirty="0">
                <a:solidFill>
                  <a:schemeClr val="tx1"/>
                </a:solidFill>
                <a:latin typeface="Verdana" pitchFamily="34" charset="0"/>
              </a:rPr>
              <a:t>Очень полезно учить ребенка строить несложные рассуждения, выводы, используя слова:«потому, что»; «если, то»; «поэтому».</a:t>
            </a:r>
          </a:p>
          <a:p>
            <a:pPr>
              <a:lnSpc>
                <a:spcPct val="80000"/>
              </a:lnSpc>
            </a:pPr>
            <a:r>
              <a:rPr lang="ru-RU" sz="2000" dirty="0">
                <a:solidFill>
                  <a:schemeClr val="tx1"/>
                </a:solidFill>
                <a:latin typeface="Verdana" pitchFamily="34" charset="0"/>
              </a:rPr>
              <a:t>Учите ребят задавать вопросы. Это очень полезно. Мышление всегда начинается с вопроса. Нельзя заставить мысль работать, если просто сказать «подумай».</a:t>
            </a:r>
          </a:p>
          <a:p>
            <a:pPr>
              <a:lnSpc>
                <a:spcPct val="80000"/>
              </a:lnSpc>
            </a:pPr>
            <a:r>
              <a:rPr lang="ru-RU" sz="2000" dirty="0">
                <a:solidFill>
                  <a:schemeClr val="tx1"/>
                </a:solidFill>
                <a:latin typeface="Verdana" pitchFamily="34" charset="0"/>
              </a:rPr>
              <a:t>Речь является основой, на которой строится учебный процесс. Особенно важно владение монологической речью. Для ребенка это пересказ. После чтения задайте ребенку несколько вопросов по содержанию, попросите пересказать. </a:t>
            </a:r>
          </a:p>
          <a:p>
            <a:pPr>
              <a:lnSpc>
                <a:spcPct val="80000"/>
              </a:lnSpc>
            </a:pPr>
            <a:r>
              <a:rPr lang="ru-RU" sz="2000" dirty="0">
                <a:solidFill>
                  <a:schemeClr val="tx1"/>
                </a:solidFill>
                <a:latin typeface="Verdana" pitchFamily="34" charset="0"/>
              </a:rPr>
              <a:t>Особое внимание обратите на ориентировку в пространстве. Правильно ли ваш ребенок понимает и употребляет в речи предлоги и понятия: выше, ниже, на, над, под, снизу, сверху, между, перед., за, спереди от…, сзади от…, ближе, дальше, лево, право, левее, правее, ближе всего к…, дальше всего    от… и т.д. </a:t>
            </a:r>
          </a:p>
        </p:txBody>
      </p:sp>
    </p:spTree>
    <p:extLst>
      <p:ext uri="{BB962C8B-B14F-4D97-AF65-F5344CB8AC3E}">
        <p14:creationId xmlns:p14="http://schemas.microsoft.com/office/powerpoint/2010/main" xmlns="" val="30199451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0"/>
                                        <p:tgtEl>
                                          <p:spTgt spid="12291">
                                            <p:txEl>
                                              <p:pRg st="0" end="0"/>
                                            </p:txEl>
                                          </p:spTgt>
                                        </p:tgtEl>
                                      </p:cBhvr>
                                    </p:animEffect>
                                    <p:anim calcmode="lin" valueType="num">
                                      <p:cBhvr>
                                        <p:cTn id="8" dur="5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5000"/>
                                        <p:tgtEl>
                                          <p:spTgt spid="12291">
                                            <p:txEl>
                                              <p:pRg st="1" end="1"/>
                                            </p:txEl>
                                          </p:spTgt>
                                        </p:tgtEl>
                                      </p:cBhvr>
                                    </p:animEffect>
                                    <p:anim calcmode="lin" valueType="num">
                                      <p:cBhvr>
                                        <p:cTn id="15" dur="5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5000"/>
                                        <p:tgtEl>
                                          <p:spTgt spid="12291">
                                            <p:txEl>
                                              <p:pRg st="2" end="2"/>
                                            </p:txEl>
                                          </p:spTgt>
                                        </p:tgtEl>
                                      </p:cBhvr>
                                    </p:animEffect>
                                    <p:anim calcmode="lin" valueType="num">
                                      <p:cBhvr>
                                        <p:cTn id="22" dur="5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5000"/>
                                        <p:tgtEl>
                                          <p:spTgt spid="12291">
                                            <p:txEl>
                                              <p:pRg st="3" end="3"/>
                                            </p:txEl>
                                          </p:spTgt>
                                        </p:tgtEl>
                                      </p:cBhvr>
                                    </p:animEffect>
                                    <p:anim calcmode="lin" valueType="num">
                                      <p:cBhvr>
                                        <p:cTn id="29" dur="5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Effect transition="in" filter="fade">
                                      <p:cBhvr>
                                        <p:cTn id="35" dur="5000"/>
                                        <p:tgtEl>
                                          <p:spTgt spid="12291">
                                            <p:txEl>
                                              <p:pRg st="4" end="4"/>
                                            </p:txEl>
                                          </p:spTgt>
                                        </p:tgtEl>
                                      </p:cBhvr>
                                    </p:animEffect>
                                    <p:anim calcmode="lin" valueType="num">
                                      <p:cBhvr>
                                        <p:cTn id="36" dur="5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7" dur="5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549275"/>
          </a:xfrm>
        </p:spPr>
        <p:txBody>
          <a:bodyPr>
            <a:normAutofit fontScale="90000"/>
          </a:bodyPr>
          <a:lstStyle/>
          <a:p>
            <a:pPr algn="ctr"/>
            <a:r>
              <a:rPr lang="ru-RU" sz="2800">
                <a:solidFill>
                  <a:srgbClr val="D60093"/>
                </a:solidFill>
              </a:rPr>
              <a:t>Важен не объем знаний ребенка, а качество знаний</a:t>
            </a:r>
            <a:r>
              <a:rPr lang="ru-RU" sz="2800"/>
              <a:t>.</a:t>
            </a:r>
          </a:p>
        </p:txBody>
      </p:sp>
      <p:sp>
        <p:nvSpPr>
          <p:cNvPr id="34819" name="Rectangle 3"/>
          <p:cNvSpPr>
            <a:spLocks noGrp="1" noChangeArrowheads="1"/>
          </p:cNvSpPr>
          <p:nvPr>
            <p:ph idx="1"/>
          </p:nvPr>
        </p:nvSpPr>
        <p:spPr>
          <a:xfrm>
            <a:off x="0" y="549275"/>
            <a:ext cx="9144000" cy="6551613"/>
          </a:xfrm>
        </p:spPr>
        <p:txBody>
          <a:bodyPr/>
          <a:lstStyle/>
          <a:p>
            <a:pPr>
              <a:lnSpc>
                <a:spcPct val="110000"/>
              </a:lnSpc>
            </a:pPr>
            <a:r>
              <a:rPr lang="ru-RU" sz="2000" dirty="0">
                <a:solidFill>
                  <a:schemeClr val="tx1"/>
                </a:solidFill>
                <a:latin typeface="Verdana" pitchFamily="34" charset="0"/>
              </a:rPr>
              <a:t>Важно учить не читать, а развивать речь. Не учить писать, а создавать условия для развития мелкой моторики руки. </a:t>
            </a:r>
          </a:p>
          <a:p>
            <a:pPr>
              <a:lnSpc>
                <a:spcPct val="110000"/>
              </a:lnSpc>
            </a:pPr>
            <a:r>
              <a:rPr lang="ru-RU" sz="2000" dirty="0">
                <a:solidFill>
                  <a:schemeClr val="tx1"/>
                </a:solidFill>
                <a:latin typeface="Verdana" pitchFamily="34" charset="0"/>
              </a:rPr>
              <a:t>Для полноценного развития дошкольнику необходимо общаться со сверстниками, взрослыми, играть в развивающие игры слушать чтение книг, рисовать, лепить, фантазировать. </a:t>
            </a:r>
          </a:p>
          <a:p>
            <a:pPr>
              <a:lnSpc>
                <a:spcPct val="110000"/>
              </a:lnSpc>
            </a:pPr>
            <a:r>
              <a:rPr lang="ru-RU" sz="2000" dirty="0">
                <a:solidFill>
                  <a:schemeClr val="tx1"/>
                </a:solidFill>
                <a:latin typeface="Verdana" pitchFamily="34" charset="0"/>
              </a:rPr>
              <a:t>Чем больше ребенок будет причастен к подготовке к школе, обсуждению будущего, чем больше он будет знать о школе, о новой жизни, тем легче ему будет личностно в нее включиться.</a:t>
            </a:r>
          </a:p>
          <a:p>
            <a:pPr>
              <a:lnSpc>
                <a:spcPct val="110000"/>
              </a:lnSpc>
            </a:pPr>
            <a:r>
              <a:rPr lang="ru-RU" sz="2000" dirty="0">
                <a:solidFill>
                  <a:schemeClr val="tx1"/>
                </a:solidFill>
                <a:latin typeface="Verdana" pitchFamily="34" charset="0"/>
              </a:rPr>
              <a:t>Уже сейчас постарайтесь очень постепенно режим дня вашего малыша соотнести с режимом дня школьника.</a:t>
            </a:r>
          </a:p>
          <a:p>
            <a:pPr>
              <a:lnSpc>
                <a:spcPct val="110000"/>
              </a:lnSpc>
            </a:pPr>
            <a:r>
              <a:rPr lang="ru-RU" sz="2000" dirty="0">
                <a:solidFill>
                  <a:schemeClr val="tx1"/>
                </a:solidFill>
                <a:latin typeface="Verdana" pitchFamily="34" charset="0"/>
              </a:rPr>
              <a:t>Чтобы ребёнок умел слышать учителя, обращайте внимание, как он понимает ваши словесные инструкции и требования, которые должны быть чёткими, доброжелательными, немногословными, спокойными.</a:t>
            </a:r>
          </a:p>
          <a:p>
            <a:pPr>
              <a:lnSpc>
                <a:spcPct val="110000"/>
              </a:lnSpc>
            </a:pPr>
            <a:r>
              <a:rPr lang="ru-RU" sz="2000" dirty="0">
                <a:solidFill>
                  <a:schemeClr val="tx1"/>
                </a:solidFill>
                <a:latin typeface="Verdana" pitchFamily="34" charset="0"/>
              </a:rPr>
              <a:t>Не пугайте ребёнка будущими трудностями в школе!</a:t>
            </a:r>
          </a:p>
          <a:p>
            <a:pPr>
              <a:lnSpc>
                <a:spcPct val="110000"/>
              </a:lnSpc>
            </a:pPr>
            <a:r>
              <a:rPr lang="ru-RU" sz="2000" dirty="0">
                <a:solidFill>
                  <a:schemeClr val="tx1"/>
                </a:solidFill>
                <a:latin typeface="Verdana" pitchFamily="34" charset="0"/>
              </a:rPr>
              <a:t>Перед школой и во время учёбы проверяйте зрение и слух ребёнка. </a:t>
            </a:r>
            <a:endParaRPr lang="ru-RU" sz="2000" u="sng" dirty="0">
              <a:solidFill>
                <a:schemeClr val="tx1"/>
              </a:solidFill>
              <a:latin typeface="Verdana" pitchFamily="34" charset="0"/>
            </a:endParaRPr>
          </a:p>
        </p:txBody>
      </p:sp>
    </p:spTree>
    <p:extLst>
      <p:ext uri="{BB962C8B-B14F-4D97-AF65-F5344CB8AC3E}">
        <p14:creationId xmlns:p14="http://schemas.microsoft.com/office/powerpoint/2010/main" xmlns="" val="10522326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0"/>
                                        <p:tgtEl>
                                          <p:spTgt spid="34819">
                                            <p:txEl>
                                              <p:pRg st="0" end="0"/>
                                            </p:txEl>
                                          </p:spTgt>
                                        </p:tgtEl>
                                      </p:cBhvr>
                                    </p:animEffect>
                                    <p:anim calcmode="lin" valueType="num">
                                      <p:cBhvr>
                                        <p:cTn id="8" dur="5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5000"/>
                                        <p:tgtEl>
                                          <p:spTgt spid="34819">
                                            <p:txEl>
                                              <p:pRg st="1" end="1"/>
                                            </p:txEl>
                                          </p:spTgt>
                                        </p:tgtEl>
                                      </p:cBhvr>
                                    </p:animEffect>
                                    <p:anim calcmode="lin" valueType="num">
                                      <p:cBhvr>
                                        <p:cTn id="15" dur="5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5000"/>
                                        <p:tgtEl>
                                          <p:spTgt spid="34819">
                                            <p:txEl>
                                              <p:pRg st="2" end="2"/>
                                            </p:txEl>
                                          </p:spTgt>
                                        </p:tgtEl>
                                      </p:cBhvr>
                                    </p:animEffect>
                                    <p:anim calcmode="lin" valueType="num">
                                      <p:cBhvr>
                                        <p:cTn id="22" dur="5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5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5000"/>
                                        <p:tgtEl>
                                          <p:spTgt spid="34819">
                                            <p:txEl>
                                              <p:pRg st="3" end="3"/>
                                            </p:txEl>
                                          </p:spTgt>
                                        </p:tgtEl>
                                      </p:cBhvr>
                                    </p:animEffect>
                                    <p:anim calcmode="lin" valueType="num">
                                      <p:cBhvr>
                                        <p:cTn id="29" dur="5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5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Effect transition="in" filter="fade">
                                      <p:cBhvr>
                                        <p:cTn id="35" dur="5000"/>
                                        <p:tgtEl>
                                          <p:spTgt spid="34819">
                                            <p:txEl>
                                              <p:pRg st="4" end="4"/>
                                            </p:txEl>
                                          </p:spTgt>
                                        </p:tgtEl>
                                      </p:cBhvr>
                                    </p:animEffect>
                                    <p:anim calcmode="lin" valueType="num">
                                      <p:cBhvr>
                                        <p:cTn id="36" dur="5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7" dur="5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19">
                                            <p:txEl>
                                              <p:pRg st="5" end="5"/>
                                            </p:txEl>
                                          </p:spTgt>
                                        </p:tgtEl>
                                        <p:attrNameLst>
                                          <p:attrName>style.visibility</p:attrName>
                                        </p:attrNameLst>
                                      </p:cBhvr>
                                      <p:to>
                                        <p:strVal val="visible"/>
                                      </p:to>
                                    </p:set>
                                    <p:animEffect transition="in" filter="fade">
                                      <p:cBhvr>
                                        <p:cTn id="42" dur="5000"/>
                                        <p:tgtEl>
                                          <p:spTgt spid="34819">
                                            <p:txEl>
                                              <p:pRg st="5" end="5"/>
                                            </p:txEl>
                                          </p:spTgt>
                                        </p:tgtEl>
                                      </p:cBhvr>
                                    </p:animEffect>
                                    <p:anim calcmode="lin" valueType="num">
                                      <p:cBhvr>
                                        <p:cTn id="43" dur="5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44" dur="5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19">
                                            <p:txEl>
                                              <p:pRg st="6" end="6"/>
                                            </p:txEl>
                                          </p:spTgt>
                                        </p:tgtEl>
                                        <p:attrNameLst>
                                          <p:attrName>style.visibility</p:attrName>
                                        </p:attrNameLst>
                                      </p:cBhvr>
                                      <p:to>
                                        <p:strVal val="visible"/>
                                      </p:to>
                                    </p:set>
                                    <p:animEffect transition="in" filter="fade">
                                      <p:cBhvr>
                                        <p:cTn id="49" dur="5000"/>
                                        <p:tgtEl>
                                          <p:spTgt spid="34819">
                                            <p:txEl>
                                              <p:pRg st="6" end="6"/>
                                            </p:txEl>
                                          </p:spTgt>
                                        </p:tgtEl>
                                      </p:cBhvr>
                                    </p:animEffect>
                                    <p:anim calcmode="lin" valueType="num">
                                      <p:cBhvr>
                                        <p:cTn id="50" dur="5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51" dur="5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TotalTime>
  <Words>3430</Words>
  <Application>Microsoft Office PowerPoint</Application>
  <PresentationFormat>Экран (4:3)</PresentationFormat>
  <Paragraphs>208</Paragraphs>
  <Slides>45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Трек</vt:lpstr>
      <vt:lpstr>Ваш ребёнок идет в школу</vt:lpstr>
      <vt:lpstr>Критерии готовности ребёнка  к школе</vt:lpstr>
      <vt:lpstr>Физическая готовность</vt:lpstr>
      <vt:lpstr>Нравственная готовность</vt:lpstr>
      <vt:lpstr>Психологическая готовность</vt:lpstr>
      <vt:lpstr>Развитие школьно-значимых психологических функций: </vt:lpstr>
      <vt:lpstr>Слайд 7</vt:lpstr>
      <vt:lpstr>Мыслительная готовность</vt:lpstr>
      <vt:lpstr>Важен не объем знаний ребенка, а качество знаний.</vt:lpstr>
      <vt:lpstr>Подготовка к чтению:</vt:lpstr>
      <vt:lpstr>Подготовка к письму:</vt:lpstr>
      <vt:lpstr>Подготовка к грамматике:</vt:lpstr>
      <vt:lpstr>Подготовка к математике:</vt:lpstr>
      <vt:lpstr>Запомните:</vt:lpstr>
      <vt:lpstr>Часто задаваемые вопросы</vt:lpstr>
      <vt:lpstr>В соответствии с программой подготовительной группы д/с ребенок при записи в 1 класс должен: </vt:lpstr>
      <vt:lpstr> </vt:lpstr>
      <vt:lpstr>Обязательна ли школьная форма в 1 классе? </vt:lpstr>
      <vt:lpstr>Существуют ли особенности в режиме дня первоклассников?</vt:lpstr>
      <vt:lpstr>Как питаются первоклассники в школе? </vt:lpstr>
      <vt:lpstr>Что необходимо приобрести ученику для 1 класса? </vt:lpstr>
      <vt:lpstr>Слайд 22</vt:lpstr>
      <vt:lpstr>Слайд 23</vt:lpstr>
      <vt:lpstr>Слайд 24</vt:lpstr>
      <vt:lpstr>Слайд 25</vt:lpstr>
      <vt:lpstr>Слайд 26</vt:lpstr>
      <vt:lpstr>Слайд 27</vt:lpstr>
      <vt:lpstr>Слайд 28</vt:lpstr>
      <vt:lpstr> Можно ли давать ребенку в школу деньги? </vt:lpstr>
      <vt:lpstr>Есть ли в 1 классе домашние задания? </vt:lpstr>
      <vt:lpstr>Почему учителя не ставят оценки в 1 классе, ведь родители хотели бы знать об успеваемости своего ребенка? </vt:lpstr>
      <vt:lpstr>В некоторых семьях детям платят деньги за успешную учёбу. Правильно ли это?  </vt:lpstr>
      <vt:lpstr>Что делают дети на переменах? </vt:lpstr>
      <vt:lpstr>Как быть, если ребенок леворукий, а большинство детей пишут правой рукой? </vt:lpstr>
      <vt:lpstr>Как правильно организовать дома рабочее место ученика? </vt:lpstr>
      <vt:lpstr>Слайд 36</vt:lpstr>
      <vt:lpstr>Слайд 37</vt:lpstr>
      <vt:lpstr>Нужен ли первокласснику дневник? </vt:lpstr>
      <vt:lpstr>Можно ли носить в школу игрушки? </vt:lpstr>
      <vt:lpstr>Как настроить ребенка на учебу?</vt:lpstr>
      <vt:lpstr>Слайд 41</vt:lpstr>
      <vt:lpstr>Дети часто ссорятся по любому поводу. Что делать? </vt:lpstr>
      <vt:lpstr>Нужно ли наказывать ребёнка за отсутствие успехов в обучении? </vt:lpstr>
      <vt:lpstr>Выводы</vt:lpstr>
      <vt:lpstr>Слайд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Каб 310</dc:creator>
  <cp:lastModifiedBy>310</cp:lastModifiedBy>
  <cp:revision>8</cp:revision>
  <dcterms:created xsi:type="dcterms:W3CDTF">2013-10-28T09:37:32Z</dcterms:created>
  <dcterms:modified xsi:type="dcterms:W3CDTF">2017-09-27T05:24:25Z</dcterms:modified>
</cp:coreProperties>
</file>